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6" r:id="rId7"/>
    <p:sldId id="275" r:id="rId8"/>
    <p:sldId id="283" r:id="rId9"/>
    <p:sldId id="261" r:id="rId10"/>
    <p:sldId id="281" r:id="rId11"/>
    <p:sldId id="276" r:id="rId12"/>
    <p:sldId id="277" r:id="rId13"/>
    <p:sldId id="278" r:id="rId14"/>
    <p:sldId id="280" r:id="rId15"/>
    <p:sldId id="279" r:id="rId16"/>
    <p:sldId id="284" r:id="rId17"/>
    <p:sldId id="269" r:id="rId18"/>
    <p:sldId id="285" r:id="rId19"/>
    <p:sldId id="282" r:id="rId20"/>
    <p:sldId id="286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orient="horz" pos="1464" userDrawn="1">
          <p15:clr>
            <a:srgbClr val="A4A3A4"/>
          </p15:clr>
        </p15:guide>
        <p15:guide id="3" pos="4632" userDrawn="1">
          <p15:clr>
            <a:srgbClr val="A4A3A4"/>
          </p15:clr>
        </p15:guide>
        <p15:guide id="4" orient="horz" pos="1056" userDrawn="1">
          <p15:clr>
            <a:srgbClr val="A4A3A4"/>
          </p15:clr>
        </p15:guide>
        <p15:guide id="5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2" autoAdjust="0"/>
    <p:restoredTop sz="96525" autoAdjust="0"/>
  </p:normalViewPr>
  <p:slideViewPr>
    <p:cSldViewPr snapToGrid="0">
      <p:cViewPr varScale="1">
        <p:scale>
          <a:sx n="129" d="100"/>
          <a:sy n="129" d="100"/>
        </p:scale>
        <p:origin x="352" y="192"/>
      </p:cViewPr>
      <p:guideLst>
        <p:guide orient="horz" pos="2640"/>
        <p:guide orient="horz" pos="1464"/>
        <p:guide pos="4632"/>
        <p:guide orient="horz" pos="1056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FBF39-8894-4AFC-8148-65F93C6B4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35E151-A137-4548-96CE-0093867F1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FA01D-4E31-4AC7-BC1A-CE8F13C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A4CC8-D3AD-4A1A-9276-7272B300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57495-E977-4D63-9501-A1937633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4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302CA-721E-412C-8DFE-84AE9BA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BE4388-5A98-432E-B510-1335F4A6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77B9B-D7D3-4C3F-9FD8-CCFEC644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3E9C6-3956-4500-943B-2162AB11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82293-CC1B-461B-9820-3ABD54C6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9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970742-7143-477C-AB64-519338B7B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26693C-9FC4-4755-B0E4-6E91370C9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59F6BB-CE78-4FC6-BA8A-320BF24A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C5706E-A5F6-46B6-882E-4D2FFF99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EF3AB-AE9C-4CAB-912E-CEFF8F4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1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51A94-A9AC-42D0-BBF3-E5605BC6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F47DF6-6E97-46CC-A663-6B0DEFF8A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03F89E-AC9F-4139-9DB0-EB1AF23F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17E27A-59F8-4546-B772-BC80166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A5F09-13AB-4E0E-99E7-9CE4B63A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4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5A11E-0048-4B9A-9049-44481C44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66A745-23A3-4731-A133-8668F830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39743-7890-472B-A409-992D8CE2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B90EE-A060-4FDF-AD59-AA2FE0EF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387E2-2BC2-4851-A563-025CF567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3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27946-AB0D-4273-B76A-11E130B3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6F6A1-8676-4FC0-8C69-4E432EAC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0F90A9-5AE9-4E24-8948-0408F65A9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98944-626E-4AA3-BC3A-483EECE1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B212D4-4E92-4192-B964-D20FD361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E33F2-870E-43A2-A031-6AF75C5F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35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D83FE-A716-49C3-8453-8EFC5B7B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7F4B8-75B5-4DCF-A20F-DD39A3A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C2B1E5-EF04-4565-8713-BC465EE6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BC3CC3-7803-4667-9EDD-47CE47ABA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0EC786-1631-4324-86D7-5E30A396B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8F325-84EE-477A-940F-80D8F0E8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7D3753-39D0-47C8-B0C0-9055BBC4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C6B525-EBEF-4810-9DD6-A592595D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6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1A46B-DF90-4420-8676-675C8404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86DC3E-A7DB-4891-93D3-182721E0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509E9-F659-4FE6-8047-3E2F5FEF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77A425-5995-41C0-B653-D295F65D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7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3CD209-1FFB-4F32-A3CF-35C7049B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24C561-D7BC-4A70-A202-B2F0D2EB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04E30-0510-462C-872B-FDEE325F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3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39815-6756-4552-99D4-6BAC53CE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9F796-4C8B-46E8-B825-BBECA3DB2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B83D3A-44D4-43F0-BC28-0F0B074C4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DE99D-1828-4A28-8B64-E4B2F85B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142526-9CE7-4906-9F32-9821512D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4E4CC-7C48-4EBC-BAC6-538A600C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1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F894-986A-4FE3-8BF6-EFE230D78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1F9BF1-6A03-496D-895F-005E1EC41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70CFB1-42B5-4FB2-9C54-8767E6039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048F4C-7184-4D5E-9330-BA8D0810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F15309-E965-4A52-A7A6-A05C7A4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8873BE-721F-499C-BB23-E2852E3F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AE2837-BA2F-4C23-BA88-4A1CF5CC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40E26-A37D-49CA-8A4F-90E7EE5B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FCF83-620C-4B64-ADE6-042BF27AB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CAA91-A7F3-4E9D-A2B8-438663E8140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445FB-0CC6-45FE-8650-F5582E114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7BD36-24F4-4F75-8269-FB2093630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0CE65-B29D-4577-A5AA-88C4AD414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2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salamon.com/uploads/4/3/9/4/4394963/salamon_urbansound_acmmm14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bansounddataset.weebly.com/urbansound8k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sound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file:////var/folders/xw/wymm4zz92yg2s05lrb047gmc0000gn/T/com.kingsoft.wpsoffice.mac/wps-tjmask/ksohtml/wpscGmcKS.jpg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242299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A9488F-D96F-4477-87CD-F75BACA632B7}"/>
              </a:ext>
            </a:extLst>
          </p:cNvPr>
          <p:cNvSpPr txBox="1"/>
          <p:nvPr/>
        </p:nvSpPr>
        <p:spPr>
          <a:xfrm>
            <a:off x="1600206" y="2101639"/>
            <a:ext cx="8991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Big Data II Final Project</a:t>
            </a:r>
            <a:br>
              <a:rPr lang="en-US" altLang="zh-CN" sz="4800" b="1" dirty="0">
                <a:solidFill>
                  <a:schemeClr val="bg1"/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</a:br>
            <a:r>
              <a:rPr lang="en-US" altLang="zh-CN" sz="4800" b="1" dirty="0" err="1">
                <a:solidFill>
                  <a:schemeClr val="bg1"/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UrbanSound</a:t>
            </a:r>
            <a:r>
              <a:rPr lang="en-US" altLang="zh-CN" sz="4800" b="1" dirty="0">
                <a:solidFill>
                  <a:schemeClr val="bg1"/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 Classification</a:t>
            </a:r>
            <a:endParaRPr lang="zh-CN" altLang="en-US" sz="4800" b="1" dirty="0">
              <a:solidFill>
                <a:schemeClr val="bg1"/>
              </a:solidFill>
              <a:latin typeface="Cooper Black" panose="0208090404030B020404" pitchFamily="18" charset="77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5F113D8-B44D-4DC7-A651-D53ACAA2AC66}"/>
              </a:ext>
            </a:extLst>
          </p:cNvPr>
          <p:cNvGrpSpPr/>
          <p:nvPr/>
        </p:nvGrpSpPr>
        <p:grpSpPr>
          <a:xfrm>
            <a:off x="4761299" y="4368425"/>
            <a:ext cx="2648698" cy="471467"/>
            <a:chOff x="4848612" y="4776377"/>
            <a:chExt cx="3047742" cy="542496"/>
          </a:xfrm>
        </p:grpSpPr>
        <p:sp>
          <p:nvSpPr>
            <p:cNvPr id="11" name="箭头: 五边形 10">
              <a:extLst>
                <a:ext uri="{FF2B5EF4-FFF2-40B4-BE49-F238E27FC236}">
                  <a16:creationId xmlns:a16="http://schemas.microsoft.com/office/drawing/2014/main" id="{C53F8639-6F4C-484A-8F17-72625F24E1E5}"/>
                </a:ext>
              </a:extLst>
            </p:cNvPr>
            <p:cNvSpPr/>
            <p:nvPr/>
          </p:nvSpPr>
          <p:spPr>
            <a:xfrm>
              <a:off x="4858057" y="4785740"/>
              <a:ext cx="1285875" cy="533133"/>
            </a:xfrm>
            <a:prstGeom prst="homePlate">
              <a:avLst>
                <a:gd name="adj" fmla="val 374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FD368B8-0AD8-4D71-8BC4-0F4EC3119922}"/>
                </a:ext>
              </a:extLst>
            </p:cNvPr>
            <p:cNvSpPr txBox="1"/>
            <p:nvPr/>
          </p:nvSpPr>
          <p:spPr>
            <a:xfrm>
              <a:off x="4848612" y="4842889"/>
              <a:ext cx="1209675" cy="38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Jie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 Tang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53D0A84-8D77-4A53-8C70-29CA1B5517B5}"/>
                </a:ext>
              </a:extLst>
            </p:cNvPr>
            <p:cNvSpPr/>
            <p:nvPr/>
          </p:nvSpPr>
          <p:spPr>
            <a:xfrm>
              <a:off x="5972937" y="4776377"/>
              <a:ext cx="1923417" cy="533133"/>
            </a:xfrm>
            <a:custGeom>
              <a:avLst/>
              <a:gdLst>
                <a:gd name="connsiteX0" fmla="*/ 83560 w 1923417"/>
                <a:gd name="connsiteY0" fmla="*/ 0 h 533133"/>
                <a:gd name="connsiteX1" fmla="*/ 1923417 w 1923417"/>
                <a:gd name="connsiteY1" fmla="*/ 0 h 533133"/>
                <a:gd name="connsiteX2" fmla="*/ 1923417 w 1923417"/>
                <a:gd name="connsiteY2" fmla="*/ 266567 h 533133"/>
                <a:gd name="connsiteX3" fmla="*/ 1923417 w 1923417"/>
                <a:gd name="connsiteY3" fmla="*/ 533133 h 533133"/>
                <a:gd name="connsiteX4" fmla="*/ 0 w 1923417"/>
                <a:gd name="connsiteY4" fmla="*/ 533133 h 533133"/>
                <a:gd name="connsiteX5" fmla="*/ 0 w 1923417"/>
                <a:gd name="connsiteY5" fmla="*/ 532970 h 533133"/>
                <a:gd name="connsiteX6" fmla="*/ 83438 w 1923417"/>
                <a:gd name="connsiteY6" fmla="*/ 532970 h 533133"/>
                <a:gd name="connsiteX7" fmla="*/ 283331 w 1923417"/>
                <a:gd name="connsiteY7" fmla="*/ 266404 h 53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3417" h="533133">
                  <a:moveTo>
                    <a:pt x="83560" y="0"/>
                  </a:moveTo>
                  <a:lnTo>
                    <a:pt x="1923417" y="0"/>
                  </a:lnTo>
                  <a:lnTo>
                    <a:pt x="1923417" y="266567"/>
                  </a:lnTo>
                  <a:lnTo>
                    <a:pt x="1923417" y="533133"/>
                  </a:lnTo>
                  <a:lnTo>
                    <a:pt x="0" y="533133"/>
                  </a:lnTo>
                  <a:lnTo>
                    <a:pt x="0" y="532970"/>
                  </a:lnTo>
                  <a:lnTo>
                    <a:pt x="83438" y="532970"/>
                  </a:lnTo>
                  <a:lnTo>
                    <a:pt x="283331" y="2664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05A69A-0C33-4E17-9689-6147A2DAC4BE}"/>
                </a:ext>
              </a:extLst>
            </p:cNvPr>
            <p:cNvSpPr txBox="1"/>
            <p:nvPr/>
          </p:nvSpPr>
          <p:spPr>
            <a:xfrm>
              <a:off x="6239638" y="4851998"/>
              <a:ext cx="1615601" cy="38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May 8 2020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0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39CC62-A832-1949-8E56-E1206B5D6A77}"/>
              </a:ext>
            </a:extLst>
          </p:cNvPr>
          <p:cNvSpPr txBox="1">
            <a:spLocks/>
          </p:cNvSpPr>
          <p:nvPr/>
        </p:nvSpPr>
        <p:spPr>
          <a:xfrm>
            <a:off x="913150" y="943641"/>
            <a:ext cx="10364451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Cooper Black" panose="0208090404030B020404" pitchFamily="18" charset="77"/>
              </a:rPr>
              <a:t>Some pitfalls</a:t>
            </a:r>
            <a:r>
              <a:rPr lang="zh-CN" altLang="en-US" sz="3200" dirty="0">
                <a:latin typeface="Cooper Black" panose="0208090404030B020404" pitchFamily="18" charset="77"/>
              </a:rPr>
              <a:t> </a:t>
            </a:r>
            <a:r>
              <a:rPr lang="en-US" altLang="zh-CN" sz="3200" dirty="0">
                <a:latin typeface="Cooper Black" panose="0208090404030B020404" pitchFamily="18" charset="77"/>
              </a:rPr>
              <a:t>on dataset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2F52004-D2CB-7F41-809C-D1F2BDE32981}"/>
              </a:ext>
            </a:extLst>
          </p:cNvPr>
          <p:cNvSpPr txBox="1">
            <a:spLocks/>
          </p:cNvSpPr>
          <p:nvPr/>
        </p:nvSpPr>
        <p:spPr>
          <a:xfrm>
            <a:off x="772886" y="1677685"/>
            <a:ext cx="10504715" cy="47208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00" dirty="0">
                <a:latin typeface="Kefa" panose="02000506000000020004" pitchFamily="2" charset="77"/>
              </a:rPr>
              <a:t>1. Use the predefined 10 folds and perform 10-fold cross validation</a:t>
            </a:r>
          </a:p>
          <a:p>
            <a:r>
              <a:rPr lang="en-US" altLang="zh-CN" sz="2100" dirty="0">
                <a:latin typeface="Kefa" panose="02000506000000020004" pitchFamily="2" charset="77"/>
              </a:rPr>
              <a:t>Reshuffling the data (</a:t>
            </a:r>
            <a:r>
              <a:rPr lang="en-US" altLang="zh-CN" sz="2100" dirty="0" err="1">
                <a:latin typeface="Kefa" panose="02000506000000020004" pitchFamily="2" charset="77"/>
              </a:rPr>
              <a:t>e.G.</a:t>
            </a:r>
            <a:r>
              <a:rPr lang="en-US" altLang="zh-CN" sz="2100" dirty="0">
                <a:latin typeface="Kefa" panose="02000506000000020004" pitchFamily="2" charset="77"/>
              </a:rPr>
              <a:t> Combine the data from all folds and generate a random train/test split) incorrectly place related samples in both the train and test sets, leading to inflated scores that don't represent model's performance on unseen data. </a:t>
            </a:r>
          </a:p>
          <a:p>
            <a:endParaRPr lang="en-US" altLang="zh-CN" sz="2100" dirty="0">
              <a:latin typeface="Kefa" panose="02000506000000020004" pitchFamily="2" charset="77"/>
            </a:endParaRPr>
          </a:p>
          <a:p>
            <a:endParaRPr lang="en-US" altLang="zh-CN" sz="2100" dirty="0">
              <a:latin typeface="Kefa" panose="02000506000000020004" pitchFamily="2" charset="77"/>
            </a:endParaRPr>
          </a:p>
          <a:p>
            <a:pPr marL="0" indent="0">
              <a:buNone/>
            </a:pPr>
            <a:r>
              <a:rPr lang="en-US" altLang="zh-CN" sz="2100" dirty="0">
                <a:latin typeface="Kefa" panose="02000506000000020004" pitchFamily="2" charset="77"/>
              </a:rPr>
              <a:t>2. Don’t evaluate just on one split! Use 10-fold cross validation average scores</a:t>
            </a:r>
          </a:p>
          <a:p>
            <a:r>
              <a:rPr lang="en-US" altLang="zh-CN" sz="2100" dirty="0">
                <a:latin typeface="Kefa" panose="02000506000000020004" pitchFamily="2" charset="77"/>
              </a:rPr>
              <a:t> Models tend to obtain much higher scores when trained on folds 1-9 and tested on fold 10, compared to (</a:t>
            </a:r>
            <a:r>
              <a:rPr lang="en-US" altLang="zh-CN" sz="2100" dirty="0" err="1">
                <a:latin typeface="Kefa" panose="02000506000000020004" pitchFamily="2" charset="77"/>
              </a:rPr>
              <a:t>e.G.</a:t>
            </a:r>
            <a:r>
              <a:rPr lang="en-US" altLang="zh-CN" sz="2100" dirty="0">
                <a:latin typeface="Kefa" panose="02000506000000020004" pitchFamily="2" charset="77"/>
              </a:rPr>
              <a:t>) Training on folds 2-10 and testing on fold 1. For this reason, it is important to evaluate model on each of the 10 splits and report the average accuracy.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Kefa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944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87F921-B416-EB4B-AE62-5DE5FC3D547F}"/>
              </a:ext>
            </a:extLst>
          </p:cNvPr>
          <p:cNvSpPr txBox="1">
            <a:spLocks/>
          </p:cNvSpPr>
          <p:nvPr/>
        </p:nvSpPr>
        <p:spPr>
          <a:xfrm>
            <a:off x="914399" y="1197456"/>
            <a:ext cx="10363826" cy="4200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Kefa" panose="02000506000000020004" pitchFamily="2" charset="77"/>
              </a:rPr>
              <a:t>Audio files included 8732 audio files of urban sounds (see description above) in WAV format.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sz="2000" dirty="0">
                <a:latin typeface="Kefa" panose="02000506000000020004" pitchFamily="2" charset="77"/>
              </a:rPr>
              <a:t>The files are pre-sorted into ten folds (folders named fold1-fold10).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Kefa" panose="02000506000000020004" pitchFamily="2" charset="77"/>
            </a:endParaRPr>
          </a:p>
          <a:p>
            <a:endParaRPr lang="en-US" dirty="0">
              <a:latin typeface="Kefa" panose="0200050600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67F4A9-240D-B945-B4B0-82FC540F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2261734"/>
            <a:ext cx="5977489" cy="3614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001B17-1ABA-214A-924C-F7D8626626A8}"/>
              </a:ext>
            </a:extLst>
          </p:cNvPr>
          <p:cNvSpPr txBox="1"/>
          <p:nvPr/>
        </p:nvSpPr>
        <p:spPr>
          <a:xfrm>
            <a:off x="7252810" y="1641038"/>
            <a:ext cx="433196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endParaRPr lang="en-US" altLang="zh-CN" b="1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r>
              <a:rPr lang="en-US" altLang="zh-CN" sz="2400" b="1" dirty="0">
                <a:latin typeface="Kefa" panose="02000506000000020004" pitchFamily="2" charset="77"/>
              </a:rPr>
              <a:t>Insight:</a:t>
            </a:r>
            <a:r>
              <a:rPr lang="zh-CN" altLang="en-US" sz="2400" b="1" dirty="0">
                <a:latin typeface="Kefa" panose="02000506000000020004" pitchFamily="2" charset="77"/>
              </a:rPr>
              <a:t> </a:t>
            </a:r>
            <a:endParaRPr lang="en-US" altLang="zh-CN" sz="2400" b="1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Most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of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sounds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have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different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waveforms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than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others.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While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Siren,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Jackhammer,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 err="1">
                <a:latin typeface="Kefa" panose="02000506000000020004" pitchFamily="2" charset="77"/>
              </a:rPr>
              <a:t>Air_conditioner</a:t>
            </a:r>
            <a:r>
              <a:rPr lang="en-US" altLang="zh-CN" dirty="0">
                <a:latin typeface="Kefa" panose="02000506000000020004" pitchFamily="2" charset="77"/>
              </a:rPr>
              <a:t>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 err="1">
                <a:latin typeface="Kefa" panose="02000506000000020004" pitchFamily="2" charset="77"/>
              </a:rPr>
              <a:t>Engine_idling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are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kind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of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stable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similar.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Amplitude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values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might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not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be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good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feature.</a:t>
            </a:r>
          </a:p>
          <a:p>
            <a:endParaRPr lang="en-US" altLang="zh-CN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r>
              <a:rPr lang="en-US" altLang="zh-CN" sz="2400" b="1" dirty="0">
                <a:latin typeface="Kefa" panose="02000506000000020004" pitchFamily="2" charset="77"/>
              </a:rPr>
              <a:t>Reflection: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Waveform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plot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only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reflects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</a:t>
            </a:r>
            <a:r>
              <a:rPr lang="en-US" dirty="0">
                <a:latin typeface="Kefa" panose="02000506000000020004" pitchFamily="2" charset="77"/>
              </a:rPr>
              <a:t>mplitude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of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audio(loudness).</a:t>
            </a:r>
            <a:endParaRPr lang="en-US" dirty="0">
              <a:latin typeface="Kefa" panose="02000506000000020004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4F340-B46D-D440-90F9-42BFA37483D3}"/>
              </a:ext>
            </a:extLst>
          </p:cNvPr>
          <p:cNvSpPr txBox="1"/>
          <p:nvPr/>
        </p:nvSpPr>
        <p:spPr>
          <a:xfrm>
            <a:off x="913775" y="6014028"/>
            <a:ext cx="551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Kefa" panose="02000506000000020004" pitchFamily="2" charset="77"/>
              </a:rPr>
              <a:t>Waveform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plots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of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each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audio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class</a:t>
            </a:r>
            <a:endParaRPr lang="en-US" sz="1600" dirty="0">
              <a:latin typeface="Kefa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846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E4C71E-E000-3E46-8BCC-EFA7D19D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" y="762000"/>
            <a:ext cx="3042387" cy="5879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82701-3383-0646-B57E-06983089B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521" y="762000"/>
            <a:ext cx="2979099" cy="58579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5A86D2-E6A9-5E4A-BC7D-7F34EC4E84EB}"/>
              </a:ext>
            </a:extLst>
          </p:cNvPr>
          <p:cNvSpPr txBox="1"/>
          <p:nvPr/>
        </p:nvSpPr>
        <p:spPr>
          <a:xfrm>
            <a:off x="1257750" y="6575557"/>
            <a:ext cx="4321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Kefa" panose="02000506000000020004" pitchFamily="2" charset="77"/>
              </a:rPr>
              <a:t>Picture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5.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Spectrograms of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each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audio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class</a:t>
            </a:r>
            <a:endParaRPr lang="en-US" sz="1600" dirty="0">
              <a:latin typeface="Kefa" panose="02000506000000020004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37866F-3920-0740-A488-CE6FBF18C12F}"/>
              </a:ext>
            </a:extLst>
          </p:cNvPr>
          <p:cNvSpPr txBox="1"/>
          <p:nvPr/>
        </p:nvSpPr>
        <p:spPr>
          <a:xfrm>
            <a:off x="7252810" y="1641038"/>
            <a:ext cx="43319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endParaRPr lang="en-US" altLang="zh-CN" b="1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r>
              <a:rPr lang="en-US" altLang="zh-CN" sz="2400" b="1" dirty="0">
                <a:latin typeface="Kefa" panose="02000506000000020004" pitchFamily="2" charset="77"/>
              </a:rPr>
              <a:t>Insights:</a:t>
            </a:r>
            <a:r>
              <a:rPr lang="zh-CN" altLang="en-US" sz="2400" b="1" dirty="0">
                <a:latin typeface="Kefa" panose="02000506000000020004" pitchFamily="2" charset="77"/>
              </a:rPr>
              <a:t> </a:t>
            </a:r>
            <a:endParaRPr lang="en-US" altLang="zh-CN" sz="2400" b="1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All kinds of sounds are quite different in frequency. Frequency is a very important and unique feature for a sound.</a:t>
            </a:r>
          </a:p>
          <a:p>
            <a:endParaRPr lang="en-US" altLang="zh-CN" dirty="0">
              <a:highlight>
                <a:srgbClr val="FFFF00"/>
              </a:highlight>
              <a:latin typeface="Kefa" panose="02000506000000020004" pitchFamily="2" charset="77"/>
            </a:endParaRPr>
          </a:p>
          <a:p>
            <a:r>
              <a:rPr lang="en-US" altLang="zh-CN" sz="2400" b="1" dirty="0">
                <a:latin typeface="Kefa" panose="02000506000000020004" pitchFamily="2" charset="77"/>
              </a:rPr>
              <a:t>Reflection: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Spectrogram can reflect the frequency of audio. Audio is made by many Cosines and Sines.</a:t>
            </a:r>
            <a:endParaRPr lang="en-US" dirty="0">
              <a:latin typeface="Kefa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43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AE8E4-2E85-F842-85C3-C96D4723E052}"/>
              </a:ext>
            </a:extLst>
          </p:cNvPr>
          <p:cNvSpPr/>
          <p:nvPr/>
        </p:nvSpPr>
        <p:spPr>
          <a:xfrm>
            <a:off x="1531088" y="5658226"/>
            <a:ext cx="9845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Insights:</a:t>
            </a:r>
            <a:r>
              <a:rPr lang="zh-CN" altLang="en-US" b="1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he number of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files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in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each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folder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are quite similar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folder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has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largest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files.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So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we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can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definitely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do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validation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folder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level.</a:t>
            </a:r>
            <a:r>
              <a:rPr lang="zh-CN" altLang="en-US" dirty="0">
                <a:solidFill>
                  <a:srgbClr val="000000"/>
                </a:solidFill>
                <a:latin typeface="Kefa" panose="02000506000000020004" pitchFamily="2" charset="77"/>
                <a:ea typeface="Times New Roman" panose="0202050305040509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Kefa" panose="02000506000000020004" pitchFamily="2" charset="77"/>
              <a:ea typeface="Times New Roman" panose="0202050305040509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dirty="0">
              <a:solidFill>
                <a:srgbClr val="000000"/>
              </a:solidFill>
              <a:latin typeface="Times New Roman" panose="02020503050405090304" pitchFamily="18" charset="0"/>
              <a:ea typeface="Times New Roman" panose="0202050305040509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4529A-7F61-304D-900C-91B16474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2019179"/>
            <a:ext cx="4838700" cy="3378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E10CD5-5B60-924D-90EA-3CC8D2868C78}"/>
              </a:ext>
            </a:extLst>
          </p:cNvPr>
          <p:cNvSpPr txBox="1"/>
          <p:nvPr/>
        </p:nvSpPr>
        <p:spPr>
          <a:xfrm>
            <a:off x="2129458" y="1253911"/>
            <a:ext cx="79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ooper Black" panose="0208090404030B020404" pitchFamily="18" charset="77"/>
              </a:rPr>
              <a:t>D</a:t>
            </a:r>
            <a:r>
              <a:rPr lang="en-US" altLang="zh-CN" sz="2800" dirty="0">
                <a:latin typeface="Cooper Black" panose="0208090404030B020404" pitchFamily="18" charset="77"/>
              </a:rPr>
              <a:t>i</a:t>
            </a:r>
            <a:r>
              <a:rPr lang="en-US" sz="2800" dirty="0">
                <a:latin typeface="Cooper Black" panose="0208090404030B020404" pitchFamily="18" charset="77"/>
              </a:rPr>
              <a:t>stribution of </a:t>
            </a:r>
            <a:r>
              <a:rPr lang="en-US" altLang="zh-CN" sz="2800" dirty="0">
                <a:latin typeface="Cooper Black" panose="0208090404030B020404" pitchFamily="18" charset="77"/>
              </a:rPr>
              <a:t>sound</a:t>
            </a:r>
            <a:r>
              <a:rPr lang="zh-CN" altLang="en-US" sz="2800" dirty="0">
                <a:latin typeface="Cooper Black" panose="0208090404030B020404" pitchFamily="18" charset="77"/>
              </a:rPr>
              <a:t> </a:t>
            </a:r>
            <a:r>
              <a:rPr lang="en-US" altLang="zh-CN" sz="2800" dirty="0">
                <a:latin typeface="Cooper Black" panose="0208090404030B020404" pitchFamily="18" charset="77"/>
              </a:rPr>
              <a:t>files</a:t>
            </a:r>
            <a:r>
              <a:rPr lang="zh-CN" altLang="en-US" sz="2800" dirty="0">
                <a:latin typeface="Cooper Black" panose="0208090404030B020404" pitchFamily="18" charset="77"/>
              </a:rPr>
              <a:t> </a:t>
            </a:r>
            <a:r>
              <a:rPr lang="en-US" altLang="zh-CN" sz="2800" dirty="0">
                <a:latin typeface="Cooper Black" panose="0208090404030B020404" pitchFamily="18" charset="77"/>
              </a:rPr>
              <a:t>in</a:t>
            </a:r>
            <a:r>
              <a:rPr lang="en-US" sz="2800" dirty="0">
                <a:latin typeface="Cooper Black" panose="0208090404030B020404" pitchFamily="18" charset="77"/>
              </a:rPr>
              <a:t> </a:t>
            </a:r>
            <a:r>
              <a:rPr lang="en-US" altLang="zh-CN" sz="2800" dirty="0">
                <a:latin typeface="Cooper Black" panose="0208090404030B020404" pitchFamily="18" charset="77"/>
              </a:rPr>
              <a:t>each</a:t>
            </a:r>
            <a:r>
              <a:rPr lang="zh-CN" altLang="en-US" sz="2800" dirty="0">
                <a:latin typeface="Cooper Black" panose="0208090404030B020404" pitchFamily="18" charset="77"/>
              </a:rPr>
              <a:t> </a:t>
            </a:r>
            <a:r>
              <a:rPr lang="en-US" altLang="zh-CN" sz="2800" dirty="0">
                <a:latin typeface="Cooper Black" panose="0208090404030B020404" pitchFamily="18" charset="77"/>
              </a:rPr>
              <a:t>folder</a:t>
            </a:r>
            <a:r>
              <a:rPr lang="zh-CN" altLang="en-US" sz="2800" dirty="0">
                <a:latin typeface="Cooper Black" panose="0208090404030B020404" pitchFamily="18" charset="77"/>
              </a:rPr>
              <a:t> </a:t>
            </a:r>
            <a:endParaRPr lang="en-US" sz="2800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1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39CC62-A832-1949-8E56-E1206B5D6A77}"/>
              </a:ext>
            </a:extLst>
          </p:cNvPr>
          <p:cNvSpPr txBox="1">
            <a:spLocks/>
          </p:cNvSpPr>
          <p:nvPr/>
        </p:nvSpPr>
        <p:spPr>
          <a:xfrm>
            <a:off x="913150" y="943641"/>
            <a:ext cx="10364451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Cooper Black" panose="0208090404030B020404" pitchFamily="18" charset="77"/>
              </a:rPr>
              <a:t>Introduction to Feature</a:t>
            </a:r>
            <a:r>
              <a:rPr lang="zh-CN" altLang="en-US" sz="3200" dirty="0">
                <a:latin typeface="Cooper Black" panose="0208090404030B020404" pitchFamily="18" charset="77"/>
              </a:rPr>
              <a:t> </a:t>
            </a:r>
            <a:r>
              <a:rPr lang="en-US" altLang="zh-CN" sz="3200" dirty="0">
                <a:latin typeface="Cooper Black" panose="0208090404030B020404" pitchFamily="18" charset="77"/>
              </a:rPr>
              <a:t>extracting</a:t>
            </a:r>
            <a:endParaRPr lang="en-US" sz="3200" dirty="0">
              <a:latin typeface="Cooper Black" panose="0208090404030B020404" pitchFamily="18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2F52004-D2CB-7F41-809C-D1F2BDE32981}"/>
              </a:ext>
            </a:extLst>
          </p:cNvPr>
          <p:cNvSpPr txBox="1">
            <a:spLocks/>
          </p:cNvSpPr>
          <p:nvPr/>
        </p:nvSpPr>
        <p:spPr>
          <a:xfrm>
            <a:off x="772886" y="1677685"/>
            <a:ext cx="10504715" cy="47208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b="1" dirty="0">
                <a:latin typeface="Kefa" panose="02000506000000020004" pitchFamily="2" charset="77"/>
              </a:rPr>
              <a:t>M</a:t>
            </a:r>
            <a:r>
              <a:rPr lang="en-US" sz="2100" b="1" dirty="0">
                <a:latin typeface="Kefa" panose="02000506000000020004" pitchFamily="2" charset="77"/>
              </a:rPr>
              <a:t>el frequency cepstral coefficient (MFCC) </a:t>
            </a:r>
          </a:p>
          <a:p>
            <a:pPr lvl="1"/>
            <a:r>
              <a:rPr lang="en-US" sz="1900" dirty="0">
                <a:latin typeface="Kefa" panose="02000506000000020004" pitchFamily="2" charset="77"/>
              </a:rPr>
              <a:t>M</a:t>
            </a:r>
            <a:r>
              <a:rPr lang="en-US" altLang="zh-CN" sz="1900" dirty="0">
                <a:latin typeface="Kefa" panose="02000506000000020004" pitchFamily="2" charset="77"/>
              </a:rPr>
              <a:t>FCC</a:t>
            </a:r>
            <a:r>
              <a:rPr lang="en-US" sz="1900" dirty="0">
                <a:latin typeface="Kefa" panose="02000506000000020004" pitchFamily="2" charset="77"/>
              </a:rPr>
              <a:t> divided the speech into frames (typically 20 </a:t>
            </a:r>
            <a:r>
              <a:rPr lang="en-US" sz="1900" dirty="0" err="1">
                <a:latin typeface="Kefa" panose="02000506000000020004" pitchFamily="2" charset="77"/>
              </a:rPr>
              <a:t>ms</a:t>
            </a:r>
            <a:r>
              <a:rPr lang="en-US" sz="1900" dirty="0">
                <a:latin typeface="Kefa" panose="02000506000000020004" pitchFamily="2" charset="77"/>
              </a:rPr>
              <a:t> for each frame), applied discrete </a:t>
            </a:r>
            <a:r>
              <a:rPr lang="en-US" altLang="zh-CN" sz="1900" dirty="0">
                <a:latin typeface="Kefa" panose="02000506000000020004" pitchFamily="2" charset="77"/>
              </a:rPr>
              <a:t>F</a:t>
            </a:r>
            <a:r>
              <a:rPr lang="en-US" sz="1900" dirty="0">
                <a:latin typeface="Kefa" panose="02000506000000020004" pitchFamily="2" charset="77"/>
              </a:rPr>
              <a:t>ourier </a:t>
            </a:r>
            <a:r>
              <a:rPr lang="en-US" altLang="zh-CN" sz="1900" dirty="0">
                <a:latin typeface="Kefa" panose="02000506000000020004" pitchFamily="2" charset="77"/>
              </a:rPr>
              <a:t>T</a:t>
            </a:r>
            <a:r>
              <a:rPr lang="en-US" sz="1900" dirty="0">
                <a:latin typeface="Kefa" panose="02000506000000020004" pitchFamily="2" charset="77"/>
              </a:rPr>
              <a:t>ransformation over every frame, retained the logarithm of the amplitude spectrum, smoothed the spectrum, and applied discrete cosine transform</a:t>
            </a:r>
            <a:r>
              <a:rPr lang="en-US" altLang="zh-CN" sz="1900" dirty="0">
                <a:latin typeface="Kefa" panose="02000506000000020004" pitchFamily="2" charset="77"/>
              </a:rPr>
              <a:t>.</a:t>
            </a:r>
            <a:endParaRPr lang="en-US" sz="1900" dirty="0">
              <a:latin typeface="Kefa" panose="02000506000000020004" pitchFamily="2" charset="77"/>
            </a:endParaRPr>
          </a:p>
          <a:p>
            <a:r>
              <a:rPr lang="en-US" altLang="zh-CN" sz="2100" b="1" dirty="0">
                <a:latin typeface="Kefa" panose="02000506000000020004" pitchFamily="2" charset="77"/>
              </a:rPr>
              <a:t>Chroma</a:t>
            </a:r>
            <a:r>
              <a:rPr lang="zh-CN" altLang="en-US" sz="2100" b="1" dirty="0">
                <a:latin typeface="Kefa" panose="02000506000000020004" pitchFamily="2" charset="77"/>
              </a:rPr>
              <a:t> </a:t>
            </a:r>
            <a:r>
              <a:rPr lang="en-US" altLang="zh-CN" sz="2100" b="1" dirty="0">
                <a:latin typeface="Kefa" panose="02000506000000020004" pitchFamily="2" charset="77"/>
              </a:rPr>
              <a:t>features</a:t>
            </a:r>
          </a:p>
          <a:p>
            <a:pPr lvl="1"/>
            <a:r>
              <a:rPr lang="en-US" sz="1900" dirty="0">
                <a:latin typeface="Kefa" panose="02000506000000020004" pitchFamily="2" charset="77"/>
              </a:rPr>
              <a:t>Chroma features are an powerful representation for music audio in which the entire spectrum is projected onto 12 bins representing the 12 distinct semitones (or chroma) of the musical octave.</a:t>
            </a:r>
            <a:endParaRPr lang="en-US" altLang="zh-CN" sz="1900" dirty="0">
              <a:latin typeface="Kefa" panose="02000506000000020004" pitchFamily="2" charset="77"/>
            </a:endParaRPr>
          </a:p>
          <a:p>
            <a:r>
              <a:rPr lang="en-US" sz="2100" b="1" dirty="0">
                <a:latin typeface="Kefa" panose="02000506000000020004" pitchFamily="2" charset="77"/>
              </a:rPr>
              <a:t>Cepstral coefficient (CC)</a:t>
            </a:r>
          </a:p>
          <a:p>
            <a:pPr lvl="1"/>
            <a:r>
              <a:rPr lang="en-US" sz="1900" dirty="0">
                <a:latin typeface="Kefa" panose="02000506000000020004" pitchFamily="2" charset="77"/>
              </a:rPr>
              <a:t>Cepstral coefficients are the inverse </a:t>
            </a:r>
            <a:r>
              <a:rPr lang="en-US" altLang="zh-CN" sz="1900" dirty="0">
                <a:latin typeface="Kefa" panose="02000506000000020004" pitchFamily="2" charset="77"/>
              </a:rPr>
              <a:t>F</a:t>
            </a:r>
            <a:r>
              <a:rPr lang="en-US" sz="1900" dirty="0">
                <a:latin typeface="Kefa" panose="02000506000000020004" pitchFamily="2" charset="77"/>
              </a:rPr>
              <a:t>ourier </a:t>
            </a:r>
            <a:r>
              <a:rPr lang="en-US" altLang="zh-CN" sz="1900" dirty="0">
                <a:latin typeface="Kefa" panose="02000506000000020004" pitchFamily="2" charset="77"/>
              </a:rPr>
              <a:t>T</a:t>
            </a:r>
            <a:r>
              <a:rPr lang="en-US" sz="1900" dirty="0">
                <a:latin typeface="Kefa" panose="02000506000000020004" pitchFamily="2" charset="77"/>
              </a:rPr>
              <a:t>ransform representation of the log magnitude of the spectrum.</a:t>
            </a:r>
          </a:p>
          <a:p>
            <a:r>
              <a:rPr lang="en-US" altLang="zh-CN" sz="2100" b="1" dirty="0">
                <a:latin typeface="Kefa" panose="02000506000000020004" pitchFamily="2" charset="77"/>
              </a:rPr>
              <a:t>Linear</a:t>
            </a:r>
            <a:r>
              <a:rPr lang="zh-CN" altLang="en-US" sz="2100" b="1" dirty="0">
                <a:latin typeface="Kefa" panose="02000506000000020004" pitchFamily="2" charset="77"/>
              </a:rPr>
              <a:t> </a:t>
            </a:r>
            <a:r>
              <a:rPr lang="en-US" altLang="zh-CN" sz="2100" b="1" dirty="0">
                <a:latin typeface="Kefa" panose="02000506000000020004" pitchFamily="2" charset="77"/>
              </a:rPr>
              <a:t>p</a:t>
            </a:r>
            <a:r>
              <a:rPr lang="en-US" sz="2100" b="1" dirty="0">
                <a:latin typeface="Kefa" panose="02000506000000020004" pitchFamily="2" charset="77"/>
              </a:rPr>
              <a:t>rediction coefficient (LPC)</a:t>
            </a:r>
          </a:p>
          <a:p>
            <a:pPr lvl="1"/>
            <a:r>
              <a:rPr lang="en-US" sz="1900" dirty="0">
                <a:latin typeface="Kefa" panose="02000506000000020004" pitchFamily="2" charset="77"/>
              </a:rPr>
              <a:t>LPC consists of finding a time-based series of </a:t>
            </a:r>
            <a:r>
              <a:rPr lang="en-US" sz="1900" i="1" dirty="0">
                <a:latin typeface="Kefa" panose="02000506000000020004" pitchFamily="2" charset="77"/>
              </a:rPr>
              <a:t>n</a:t>
            </a:r>
            <a:r>
              <a:rPr lang="en-US" sz="1900" dirty="0">
                <a:latin typeface="Kefa" panose="02000506000000020004" pitchFamily="2" charset="77"/>
              </a:rPr>
              <a:t>-pole infinite impulse response (IIR) filters whose coefficients better adapt to the formants of a </a:t>
            </a:r>
            <a:r>
              <a:rPr lang="en-US" altLang="zh-CN" sz="1900" dirty="0">
                <a:latin typeface="Kefa" panose="02000506000000020004" pitchFamily="2" charset="77"/>
              </a:rPr>
              <a:t>audio</a:t>
            </a:r>
            <a:r>
              <a:rPr lang="en-US" sz="1900" dirty="0">
                <a:latin typeface="Kefa" panose="02000506000000020004" pitchFamily="2" charset="77"/>
              </a:rPr>
              <a:t> signal. The main idea behind LPC is that a sample of speech can be approximated as a linear combination of past </a:t>
            </a:r>
            <a:r>
              <a:rPr lang="en-US" altLang="zh-CN" sz="1900" dirty="0">
                <a:latin typeface="Kefa" panose="02000506000000020004" pitchFamily="2" charset="77"/>
              </a:rPr>
              <a:t>audio</a:t>
            </a:r>
            <a:r>
              <a:rPr lang="en-US" sz="1900" dirty="0">
                <a:latin typeface="Kefa" panose="02000506000000020004" pitchFamily="2" charset="77"/>
              </a:rPr>
              <a:t> samples</a:t>
            </a:r>
            <a:r>
              <a:rPr lang="en-US" altLang="zh-CN" sz="1900" dirty="0">
                <a:latin typeface="Kefa" panose="02000506000000020004" pitchFamily="2" charset="77"/>
              </a:rPr>
              <a:t>.</a:t>
            </a:r>
            <a:endParaRPr lang="en-US" sz="1900" dirty="0">
              <a:latin typeface="Kefa" panose="02000506000000020004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Kefa" panose="02000506000000020004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Kefa" panose="02000506000000020004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Kefa" panose="02000506000000020004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FF978-4390-F940-9F58-DFD220892DBF}"/>
              </a:ext>
            </a:extLst>
          </p:cNvPr>
          <p:cNvSpPr txBox="1"/>
          <p:nvPr/>
        </p:nvSpPr>
        <p:spPr>
          <a:xfrm>
            <a:off x="483341" y="6306963"/>
            <a:ext cx="11126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Kefa" panose="02000506000000020004" pitchFamily="2" charset="77"/>
              </a:rPr>
              <a:t>Note: </a:t>
            </a:r>
            <a:r>
              <a:rPr lang="en-US" altLang="zh-CN" sz="1100" dirty="0">
                <a:latin typeface="Kefa" panose="02000506000000020004" pitchFamily="2" charset="77"/>
              </a:rPr>
              <a:t>Those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are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very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common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audio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features.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However,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I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only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chosen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MFCC,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Chroma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features,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and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CC.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Because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the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urban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sounds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tend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to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be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nonlinear.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Also,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sz="1100" dirty="0">
                <a:latin typeface="Kefa" panose="02000506000000020004" pitchFamily="2" charset="77"/>
              </a:rPr>
              <a:t>MFCC is more similar to how the human auditory system processes sounds.</a:t>
            </a:r>
          </a:p>
        </p:txBody>
      </p:sp>
    </p:spTree>
    <p:extLst>
      <p:ext uri="{BB962C8B-B14F-4D97-AF65-F5344CB8AC3E}">
        <p14:creationId xmlns:p14="http://schemas.microsoft.com/office/powerpoint/2010/main" val="152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39CC62-A832-1949-8E56-E1206B5D6A77}"/>
              </a:ext>
            </a:extLst>
          </p:cNvPr>
          <p:cNvSpPr txBox="1">
            <a:spLocks/>
          </p:cNvSpPr>
          <p:nvPr/>
        </p:nvSpPr>
        <p:spPr>
          <a:xfrm>
            <a:off x="913150" y="943641"/>
            <a:ext cx="10364451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Cooper Black" panose="0208090404030B020404" pitchFamily="18" charset="77"/>
              </a:rPr>
              <a:t>Reflections on Feature</a:t>
            </a:r>
            <a:r>
              <a:rPr lang="zh-CN" altLang="en-US" sz="3200" dirty="0">
                <a:latin typeface="Cooper Black" panose="0208090404030B020404" pitchFamily="18" charset="77"/>
              </a:rPr>
              <a:t> </a:t>
            </a:r>
            <a:r>
              <a:rPr lang="en-US" altLang="zh-CN" sz="3200" dirty="0">
                <a:latin typeface="Cooper Black" panose="0208090404030B020404" pitchFamily="18" charset="77"/>
              </a:rPr>
              <a:t>extracting</a:t>
            </a:r>
            <a:endParaRPr lang="en-US" sz="3200" dirty="0">
              <a:latin typeface="Cooper Black" panose="0208090404030B020404" pitchFamily="18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2F52004-D2CB-7F41-809C-D1F2BDE32981}"/>
              </a:ext>
            </a:extLst>
          </p:cNvPr>
          <p:cNvSpPr txBox="1">
            <a:spLocks/>
          </p:cNvSpPr>
          <p:nvPr/>
        </p:nvSpPr>
        <p:spPr>
          <a:xfrm>
            <a:off x="772886" y="1677685"/>
            <a:ext cx="10504715" cy="47208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>
                <a:latin typeface="Kefa" panose="02000506000000020004" pitchFamily="2" charset="77"/>
              </a:rPr>
              <a:t>MFCC:  </a:t>
            </a:r>
          </a:p>
          <a:p>
            <a:pPr marL="0" indent="0">
              <a:buNone/>
            </a:pPr>
            <a:r>
              <a:rPr lang="en-US" altLang="zh-CN" sz="2100" dirty="0">
                <a:latin typeface="Kefa" panose="02000506000000020004" pitchFamily="2" charset="77"/>
              </a:rPr>
              <a:t>I extract the features on a per-frame basis using a window size of 20 </a:t>
            </a:r>
            <a:r>
              <a:rPr lang="en-US" altLang="zh-CN" sz="2100" dirty="0" err="1">
                <a:latin typeface="Kefa" panose="02000506000000020004" pitchFamily="2" charset="77"/>
              </a:rPr>
              <a:t>ms</a:t>
            </a:r>
            <a:r>
              <a:rPr lang="en-US" altLang="zh-CN" sz="2100" dirty="0">
                <a:latin typeface="Kefa" panose="02000506000000020004" pitchFamily="2" charset="77"/>
              </a:rPr>
              <a:t> and 50% frame overlap. I compute 40 Mel bands between 0 and 22050 Hz and keep the first 25 MFCC coefficients.</a:t>
            </a:r>
          </a:p>
          <a:p>
            <a:pPr marL="0" indent="0">
              <a:buNone/>
            </a:pPr>
            <a:endParaRPr lang="en-US" altLang="zh-CN" sz="2100" dirty="0">
              <a:latin typeface="Kefa" panose="02000506000000020004" pitchFamily="2" charset="77"/>
            </a:endParaRPr>
          </a:p>
          <a:p>
            <a:r>
              <a:rPr lang="en-US" altLang="zh-CN" sz="2100" dirty="0">
                <a:latin typeface="Kefa" panose="02000506000000020004" pitchFamily="2" charset="77"/>
              </a:rPr>
              <a:t>Chroma features: </a:t>
            </a:r>
          </a:p>
          <a:p>
            <a:pPr marL="0" indent="0">
              <a:buNone/>
            </a:pPr>
            <a:r>
              <a:rPr lang="en-US" altLang="zh-CN" sz="2100" dirty="0">
                <a:latin typeface="Kefa" panose="02000506000000020004" pitchFamily="2" charset="77"/>
              </a:rPr>
              <a:t>I used three features, </a:t>
            </a:r>
            <a:r>
              <a:rPr lang="en-US" altLang="zh-CN" sz="2100" dirty="0" err="1">
                <a:latin typeface="Kefa" panose="02000506000000020004" pitchFamily="2" charset="77"/>
              </a:rPr>
              <a:t>chroma_cqt</a:t>
            </a:r>
            <a:r>
              <a:rPr lang="en-US" altLang="zh-CN" sz="2100" dirty="0">
                <a:latin typeface="Kefa" panose="02000506000000020004" pitchFamily="2" charset="77"/>
              </a:rPr>
              <a:t>(compute a </a:t>
            </a:r>
            <a:r>
              <a:rPr lang="en-US" altLang="zh-CN" sz="2100" dirty="0" err="1">
                <a:latin typeface="Kefa" panose="02000506000000020004" pitchFamily="2" charset="77"/>
              </a:rPr>
              <a:t>chromagram</a:t>
            </a:r>
            <a:r>
              <a:rPr lang="en-US" altLang="zh-CN" sz="2100" dirty="0">
                <a:latin typeface="Kefa" panose="02000506000000020004" pitchFamily="2" charset="77"/>
              </a:rPr>
              <a:t> from a constant-Q transform.), </a:t>
            </a:r>
            <a:r>
              <a:rPr lang="en-US" altLang="zh-CN" sz="2100" dirty="0" err="1">
                <a:latin typeface="Kefa" panose="02000506000000020004" pitchFamily="2" charset="77"/>
              </a:rPr>
              <a:t>chroma_cens</a:t>
            </a:r>
            <a:r>
              <a:rPr lang="en-US" altLang="zh-CN" sz="2100" dirty="0">
                <a:latin typeface="Kefa" panose="02000506000000020004" pitchFamily="2" charset="77"/>
              </a:rPr>
              <a:t>(computes the chroma variant “Chroma Energy Normalized” ), </a:t>
            </a:r>
            <a:r>
              <a:rPr lang="en-US" altLang="zh-CN" sz="2100" dirty="0" err="1">
                <a:latin typeface="Kefa" panose="02000506000000020004" pitchFamily="2" charset="77"/>
              </a:rPr>
              <a:t>chroma_stft</a:t>
            </a:r>
            <a:r>
              <a:rPr lang="en-US" altLang="zh-CN" sz="2100" dirty="0">
                <a:latin typeface="Kefa" panose="02000506000000020004" pitchFamily="2" charset="77"/>
              </a:rPr>
              <a:t>(compute a </a:t>
            </a:r>
            <a:r>
              <a:rPr lang="en-US" altLang="zh-CN" sz="2100" dirty="0" err="1">
                <a:latin typeface="Kefa" panose="02000506000000020004" pitchFamily="2" charset="77"/>
              </a:rPr>
              <a:t>chromagram</a:t>
            </a:r>
            <a:r>
              <a:rPr lang="en-US" altLang="zh-CN" sz="2100" dirty="0">
                <a:latin typeface="Kefa" panose="02000506000000020004" pitchFamily="2" charset="77"/>
              </a:rPr>
              <a:t> from an STFT spectrogram or waveform). All of them are computed 40 Mel bands between 0 and 22050 Hz and keep the first 25 coefficients.</a:t>
            </a:r>
          </a:p>
          <a:p>
            <a:pPr marL="0" indent="0">
              <a:buNone/>
            </a:pPr>
            <a:endParaRPr lang="en-US" altLang="zh-CN" sz="2100" dirty="0">
              <a:latin typeface="Kefa" panose="02000506000000020004" pitchFamily="2" charset="77"/>
            </a:endParaRPr>
          </a:p>
          <a:p>
            <a:r>
              <a:rPr lang="en-US" altLang="zh-CN" sz="2100" dirty="0">
                <a:latin typeface="Kefa" panose="02000506000000020004" pitchFamily="2" charset="77"/>
              </a:rPr>
              <a:t>Cepstral coefficient(CC): </a:t>
            </a:r>
          </a:p>
          <a:p>
            <a:pPr marL="0" indent="0">
              <a:buNone/>
            </a:pPr>
            <a:r>
              <a:rPr lang="en-US" altLang="zh-CN" sz="2100" dirty="0">
                <a:latin typeface="Kefa" panose="02000506000000020004" pitchFamily="2" charset="77"/>
              </a:rPr>
              <a:t>I compute 40 Mel bands between 0 and 22050 Hz and keep the first 25 CC coefficients.</a:t>
            </a:r>
            <a:endParaRPr lang="en-US" sz="1800" dirty="0">
              <a:latin typeface="Kefa" panose="02000506000000020004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Kefa" panose="02000506000000020004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Kefa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66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D682D5-3F87-4B9E-9348-EAACA51C97D4}"/>
              </a:ext>
            </a:extLst>
          </p:cNvPr>
          <p:cNvSpPr/>
          <p:nvPr/>
        </p:nvSpPr>
        <p:spPr>
          <a:xfrm>
            <a:off x="0" y="1933576"/>
            <a:ext cx="12192000" cy="29241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5DDBD1D-6D85-4DB2-B926-EC608C4D6FEF}"/>
              </a:ext>
            </a:extLst>
          </p:cNvPr>
          <p:cNvCxnSpPr>
            <a:cxnSpLocks/>
          </p:cNvCxnSpPr>
          <p:nvPr/>
        </p:nvCxnSpPr>
        <p:spPr>
          <a:xfrm>
            <a:off x="4486275" y="2882458"/>
            <a:ext cx="0" cy="87990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E67B6CC-2F81-41B9-BDCD-183F3ED582A3}"/>
              </a:ext>
            </a:extLst>
          </p:cNvPr>
          <p:cNvSpPr txBox="1"/>
          <p:nvPr/>
        </p:nvSpPr>
        <p:spPr>
          <a:xfrm>
            <a:off x="3419504" y="2867025"/>
            <a:ext cx="97151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Impact" panose="020B0806030902050204" pitchFamily="34" charset="0"/>
              </a:rPr>
              <a:t>03</a:t>
            </a:r>
            <a:endParaRPr lang="zh-CN" altLang="en-US" sz="5400" dirty="0">
              <a:latin typeface="Impact" panose="020B080603090205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1B4985-8184-4B21-8D21-FED394C47012}"/>
              </a:ext>
            </a:extLst>
          </p:cNvPr>
          <p:cNvSpPr/>
          <p:nvPr/>
        </p:nvSpPr>
        <p:spPr>
          <a:xfrm>
            <a:off x="3407273" y="2952629"/>
            <a:ext cx="660482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662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F8507-082C-8642-ACCE-4CDEBED07312}"/>
              </a:ext>
            </a:extLst>
          </p:cNvPr>
          <p:cNvSpPr txBox="1"/>
          <p:nvPr/>
        </p:nvSpPr>
        <p:spPr>
          <a:xfrm>
            <a:off x="1737629" y="1584263"/>
            <a:ext cx="526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efa" panose="02000506000000020004" pitchFamily="2" charset="77"/>
              </a:rPr>
              <a:t>Models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performance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(average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score)</a:t>
            </a:r>
            <a:endParaRPr lang="en-US" dirty="0">
              <a:latin typeface="Kefa" panose="02000506000000020004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4288AE-5360-514B-889F-9B576483B2C1}"/>
              </a:ext>
            </a:extLst>
          </p:cNvPr>
          <p:cNvSpPr txBox="1"/>
          <p:nvPr/>
        </p:nvSpPr>
        <p:spPr>
          <a:xfrm>
            <a:off x="6770914" y="2894028"/>
            <a:ext cx="5268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Used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grid-search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find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best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parameters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Used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cross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validation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folder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level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deal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with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overfitting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Used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4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layers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in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CNN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model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Used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CNN,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SVM,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KNN,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Random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Forest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in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Ensemble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model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do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soft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majority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voting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>
              <a:latin typeface="Kefa" panose="02000506000000020004" pitchFamily="2" charset="77"/>
            </a:endParaRPr>
          </a:p>
        </p:txBody>
      </p:sp>
      <p:sp>
        <p:nvSpPr>
          <p:cNvPr id="25" name="TextBox 24">
            <a:hlinkClick r:id="rId3"/>
            <a:extLst>
              <a:ext uri="{FF2B5EF4-FFF2-40B4-BE49-F238E27FC236}">
                <a16:creationId xmlns:a16="http://schemas.microsoft.com/office/drawing/2014/main" id="{F92374D7-E687-A347-831B-6225C716583D}"/>
              </a:ext>
            </a:extLst>
          </p:cNvPr>
          <p:cNvSpPr txBox="1"/>
          <p:nvPr/>
        </p:nvSpPr>
        <p:spPr>
          <a:xfrm>
            <a:off x="6956598" y="5171563"/>
            <a:ext cx="4321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Kefa" panose="02000506000000020004" pitchFamily="2" charset="77"/>
              </a:rPr>
              <a:t>Note:</a:t>
            </a:r>
            <a:r>
              <a:rPr lang="zh-CN" altLang="en-US" sz="1600" b="1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Paper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result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is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used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to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compare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and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comes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from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a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recent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  <a:hlinkClick r:id="rId3"/>
              </a:rPr>
              <a:t>published</a:t>
            </a:r>
            <a:r>
              <a:rPr lang="zh-CN" altLang="en-US" sz="1600" dirty="0">
                <a:latin typeface="Kefa" panose="02000506000000020004" pitchFamily="2" charset="77"/>
                <a:hlinkClick r:id="rId3"/>
              </a:rPr>
              <a:t> </a:t>
            </a:r>
            <a:r>
              <a:rPr lang="en-US" altLang="zh-CN" sz="1600" dirty="0">
                <a:latin typeface="Kefa" panose="02000506000000020004" pitchFamily="2" charset="77"/>
                <a:hlinkClick r:id="rId3"/>
              </a:rPr>
              <a:t>paper</a:t>
            </a:r>
            <a:r>
              <a:rPr lang="en-US" altLang="zh-CN" sz="1600" dirty="0">
                <a:latin typeface="Kefa" panose="02000506000000020004" pitchFamily="2" charset="77"/>
              </a:rPr>
              <a:t>.</a:t>
            </a:r>
            <a:r>
              <a:rPr lang="zh-CN" altLang="en-US" sz="1600" dirty="0">
                <a:latin typeface="Kefa" panose="02000506000000020004" pitchFamily="2" charset="77"/>
              </a:rPr>
              <a:t>  </a:t>
            </a:r>
            <a:endParaRPr lang="en-US" sz="1600" dirty="0">
              <a:latin typeface="Kefa" panose="02000506000000020004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244F37-4164-5D45-B1BC-2362BDBA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57" y="1953595"/>
            <a:ext cx="6065532" cy="380274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BEF7BD1-F3F0-314C-BFE6-221C65D07840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2611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D682D5-3F87-4B9E-9348-EAACA51C97D4}"/>
              </a:ext>
            </a:extLst>
          </p:cNvPr>
          <p:cNvSpPr/>
          <p:nvPr/>
        </p:nvSpPr>
        <p:spPr>
          <a:xfrm>
            <a:off x="0" y="1933576"/>
            <a:ext cx="12192000" cy="29241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5DDBD1D-6D85-4DB2-B926-EC608C4D6FEF}"/>
              </a:ext>
            </a:extLst>
          </p:cNvPr>
          <p:cNvCxnSpPr>
            <a:cxnSpLocks/>
          </p:cNvCxnSpPr>
          <p:nvPr/>
        </p:nvCxnSpPr>
        <p:spPr>
          <a:xfrm>
            <a:off x="4486275" y="2882458"/>
            <a:ext cx="0" cy="87990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E67B6CC-2F81-41B9-BDCD-183F3ED582A3}"/>
              </a:ext>
            </a:extLst>
          </p:cNvPr>
          <p:cNvSpPr txBox="1"/>
          <p:nvPr/>
        </p:nvSpPr>
        <p:spPr>
          <a:xfrm>
            <a:off x="3419504" y="2867025"/>
            <a:ext cx="97151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Impact" panose="020B0806030902050204" pitchFamily="34" charset="0"/>
              </a:rPr>
              <a:t>04</a:t>
            </a:r>
            <a:endParaRPr lang="zh-CN" altLang="en-US" sz="5400" dirty="0">
              <a:latin typeface="Impact" panose="020B080603090205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1B4985-8184-4B21-8D21-FED394C47012}"/>
              </a:ext>
            </a:extLst>
          </p:cNvPr>
          <p:cNvSpPr/>
          <p:nvPr/>
        </p:nvSpPr>
        <p:spPr>
          <a:xfrm>
            <a:off x="4173757" y="2968465"/>
            <a:ext cx="6604825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Result Interpretation </a:t>
            </a:r>
          </a:p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&amp; Reflection</a:t>
            </a:r>
          </a:p>
        </p:txBody>
      </p:sp>
    </p:spTree>
    <p:extLst>
      <p:ext uri="{BB962C8B-B14F-4D97-AF65-F5344CB8AC3E}">
        <p14:creationId xmlns:p14="http://schemas.microsoft.com/office/powerpoint/2010/main" val="32911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BEF7BD1-F3F0-314C-BFE6-221C65D07840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Result Interpretation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A4202-9404-4F4C-A322-76F4FE1D823D}"/>
              </a:ext>
            </a:extLst>
          </p:cNvPr>
          <p:cNvSpPr txBox="1"/>
          <p:nvPr/>
        </p:nvSpPr>
        <p:spPr>
          <a:xfrm>
            <a:off x="1189673" y="1697990"/>
            <a:ext cx="9812655" cy="398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SVM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has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best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performance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and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is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relatively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close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paper’s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accuracy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Kefa" panose="02000506000000020004" pitchFamily="2" charset="77"/>
              </a:rPr>
              <a:t>This is because features are nonlinearly tranformed, and RBF kernel in SVM is nonlinear</a:t>
            </a:r>
            <a:r>
              <a:rPr lang="en-US" altLang="zh-CN" dirty="0">
                <a:latin typeface="Kefa" panose="02000506000000020004" pitchFamily="2" charset="77"/>
              </a:rPr>
              <a:t>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KNN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has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lowest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performance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Kefa" panose="02000506000000020004" pitchFamily="2" charset="77"/>
              </a:rPr>
              <a:t>Distance might be less meaningful for Fourier Transfomed features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>
              <a:latin typeface="Kefa" panose="02000506000000020004" pitchFamily="2" charset="77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Kefa" panose="02000506000000020004" pitchFamily="2" charset="77"/>
              </a:rPr>
              <a:t>Ensemble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model’s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performance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is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lower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than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most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of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models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except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KNN.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(So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weird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me)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Kefa" panose="02000506000000020004" pitchFamily="2" charset="77"/>
              </a:rPr>
              <a:t>Possible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explanation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endParaRPr lang="en-US" altLang="zh-CN" sz="1600" dirty="0">
              <a:latin typeface="Kefa" panose="02000506000000020004" pitchFamily="2" charset="77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Kefa" panose="02000506000000020004" pitchFamily="2" charset="77"/>
              </a:rPr>
              <a:t>1)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I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didn’t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use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the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best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parameters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for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each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model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while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doing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ensemble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Kefa" panose="02000506000000020004" pitchFamily="2" charset="77"/>
              </a:rPr>
              <a:t>2)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Some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bad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performance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models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might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affect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the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result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of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ensemble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models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Kefa" panose="02000506000000020004" pitchFamily="2" charset="77"/>
              </a:rPr>
              <a:t>3)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More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weights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should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be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put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on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high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performance</a:t>
            </a:r>
            <a:r>
              <a:rPr lang="zh-CN" altLang="en-US" sz="1600" dirty="0">
                <a:latin typeface="Kefa" panose="02000506000000020004" pitchFamily="2" charset="77"/>
              </a:rPr>
              <a:t> </a:t>
            </a:r>
            <a:r>
              <a:rPr lang="en-US" altLang="zh-CN" sz="1600" dirty="0">
                <a:latin typeface="Kefa" panose="02000506000000020004" pitchFamily="2" charset="7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936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1806" y="322028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41465E-BF23-4ED0-8B4B-239B22FC724E}"/>
              </a:ext>
            </a:extLst>
          </p:cNvPr>
          <p:cNvSpPr/>
          <p:nvPr/>
        </p:nvSpPr>
        <p:spPr>
          <a:xfrm>
            <a:off x="2154314" y="2609850"/>
            <a:ext cx="7856461" cy="254317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8D8D03A-CD75-4A89-B759-E92D847AFB8E}"/>
              </a:ext>
            </a:extLst>
          </p:cNvPr>
          <p:cNvSpPr/>
          <p:nvPr/>
        </p:nvSpPr>
        <p:spPr>
          <a:xfrm>
            <a:off x="2561915" y="2986465"/>
            <a:ext cx="609600" cy="609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8AABFA-D9E1-4AEE-BEAB-BCE8DD20D1D1}"/>
              </a:ext>
            </a:extLst>
          </p:cNvPr>
          <p:cNvSpPr txBox="1"/>
          <p:nvPr/>
        </p:nvSpPr>
        <p:spPr>
          <a:xfrm>
            <a:off x="2695264" y="2892584"/>
            <a:ext cx="33337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B7AE72-8527-4F6D-BA20-35F850A83573}"/>
              </a:ext>
            </a:extLst>
          </p:cNvPr>
          <p:cNvSpPr/>
          <p:nvPr/>
        </p:nvSpPr>
        <p:spPr>
          <a:xfrm>
            <a:off x="3531249" y="2937072"/>
            <a:ext cx="236621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Problem Statement &amp; </a:t>
            </a:r>
          </a:p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Related Concept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26AFA27-8996-4B32-A81D-32E7CB6B0032}"/>
              </a:ext>
            </a:extLst>
          </p:cNvPr>
          <p:cNvSpPr/>
          <p:nvPr/>
        </p:nvSpPr>
        <p:spPr>
          <a:xfrm>
            <a:off x="6239870" y="2973337"/>
            <a:ext cx="609600" cy="609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DF9F7C-BB3D-4AD2-BE85-4832E719BC0F}"/>
              </a:ext>
            </a:extLst>
          </p:cNvPr>
          <p:cNvSpPr txBox="1"/>
          <p:nvPr/>
        </p:nvSpPr>
        <p:spPr>
          <a:xfrm>
            <a:off x="6335119" y="2936606"/>
            <a:ext cx="33337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D1BC97C-AC27-4B86-9F7D-CD14A6232897}"/>
              </a:ext>
            </a:extLst>
          </p:cNvPr>
          <p:cNvSpPr/>
          <p:nvPr/>
        </p:nvSpPr>
        <p:spPr>
          <a:xfrm>
            <a:off x="2561915" y="4190195"/>
            <a:ext cx="609600" cy="609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952DD4-17A3-4933-B6A0-95A4EC70DC41}"/>
              </a:ext>
            </a:extLst>
          </p:cNvPr>
          <p:cNvSpPr txBox="1"/>
          <p:nvPr/>
        </p:nvSpPr>
        <p:spPr>
          <a:xfrm>
            <a:off x="2638114" y="4143939"/>
            <a:ext cx="33337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AE9F04A-879B-4EB8-BF84-5419F02F823F}"/>
              </a:ext>
            </a:extLst>
          </p:cNvPr>
          <p:cNvSpPr/>
          <p:nvPr/>
        </p:nvSpPr>
        <p:spPr>
          <a:xfrm>
            <a:off x="6239870" y="4173217"/>
            <a:ext cx="609600" cy="609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939DAA-3303-4918-B34E-9E8E5F0AB034}"/>
              </a:ext>
            </a:extLst>
          </p:cNvPr>
          <p:cNvSpPr txBox="1"/>
          <p:nvPr/>
        </p:nvSpPr>
        <p:spPr>
          <a:xfrm>
            <a:off x="6316069" y="4126961"/>
            <a:ext cx="33337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4</a:t>
            </a:r>
            <a:endParaRPr lang="zh-CN" altLang="en-US" sz="40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11B0B5-F5DD-44EE-A9B6-6CEE4E7A4BFC}"/>
              </a:ext>
            </a:extLst>
          </p:cNvPr>
          <p:cNvSpPr/>
          <p:nvPr/>
        </p:nvSpPr>
        <p:spPr>
          <a:xfrm>
            <a:off x="7028448" y="4095022"/>
            <a:ext cx="236621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Result Interpretation </a:t>
            </a:r>
          </a:p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&amp; Reflection</a:t>
            </a:r>
          </a:p>
        </p:txBody>
      </p:sp>
      <p:grpSp>
        <p:nvGrpSpPr>
          <p:cNvPr id="31" name="组合 9">
            <a:extLst>
              <a:ext uri="{FF2B5EF4-FFF2-40B4-BE49-F238E27FC236}">
                <a16:creationId xmlns:a16="http://schemas.microsoft.com/office/drawing/2014/main" id="{228DB764-AB53-0342-87FD-534B45390DD5}"/>
              </a:ext>
            </a:extLst>
          </p:cNvPr>
          <p:cNvGrpSpPr/>
          <p:nvPr/>
        </p:nvGrpSpPr>
        <p:grpSpPr>
          <a:xfrm>
            <a:off x="4879401" y="1421642"/>
            <a:ext cx="2431392" cy="523220"/>
            <a:chOff x="4858057" y="4736600"/>
            <a:chExt cx="3038297" cy="602046"/>
          </a:xfrm>
          <a:effectLst/>
        </p:grpSpPr>
        <p:sp>
          <p:nvSpPr>
            <p:cNvPr id="32" name="箭头: 五边形 10">
              <a:extLst>
                <a:ext uri="{FF2B5EF4-FFF2-40B4-BE49-F238E27FC236}">
                  <a16:creationId xmlns:a16="http://schemas.microsoft.com/office/drawing/2014/main" id="{99FF7334-2E88-D346-B099-69C984A4CDF7}"/>
                </a:ext>
              </a:extLst>
            </p:cNvPr>
            <p:cNvSpPr/>
            <p:nvPr/>
          </p:nvSpPr>
          <p:spPr>
            <a:xfrm>
              <a:off x="4858057" y="4776377"/>
              <a:ext cx="1285875" cy="542496"/>
            </a:xfrm>
            <a:prstGeom prst="homePlate">
              <a:avLst>
                <a:gd name="adj" fmla="val 374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任意多边形: 形状 12">
              <a:extLst>
                <a:ext uri="{FF2B5EF4-FFF2-40B4-BE49-F238E27FC236}">
                  <a16:creationId xmlns:a16="http://schemas.microsoft.com/office/drawing/2014/main" id="{87BEE4DC-5C56-6441-885B-1FF5533275BD}"/>
                </a:ext>
              </a:extLst>
            </p:cNvPr>
            <p:cNvSpPr/>
            <p:nvPr/>
          </p:nvSpPr>
          <p:spPr>
            <a:xfrm>
              <a:off x="5781593" y="4776377"/>
              <a:ext cx="2114761" cy="533133"/>
            </a:xfrm>
            <a:custGeom>
              <a:avLst/>
              <a:gdLst>
                <a:gd name="connsiteX0" fmla="*/ 83560 w 1923417"/>
                <a:gd name="connsiteY0" fmla="*/ 0 h 533133"/>
                <a:gd name="connsiteX1" fmla="*/ 1923417 w 1923417"/>
                <a:gd name="connsiteY1" fmla="*/ 0 h 533133"/>
                <a:gd name="connsiteX2" fmla="*/ 1923417 w 1923417"/>
                <a:gd name="connsiteY2" fmla="*/ 266567 h 533133"/>
                <a:gd name="connsiteX3" fmla="*/ 1923417 w 1923417"/>
                <a:gd name="connsiteY3" fmla="*/ 533133 h 533133"/>
                <a:gd name="connsiteX4" fmla="*/ 0 w 1923417"/>
                <a:gd name="connsiteY4" fmla="*/ 533133 h 533133"/>
                <a:gd name="connsiteX5" fmla="*/ 0 w 1923417"/>
                <a:gd name="connsiteY5" fmla="*/ 532970 h 533133"/>
                <a:gd name="connsiteX6" fmla="*/ 83438 w 1923417"/>
                <a:gd name="connsiteY6" fmla="*/ 532970 h 533133"/>
                <a:gd name="connsiteX7" fmla="*/ 283331 w 1923417"/>
                <a:gd name="connsiteY7" fmla="*/ 266404 h 53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3417" h="533133">
                  <a:moveTo>
                    <a:pt x="83560" y="0"/>
                  </a:moveTo>
                  <a:lnTo>
                    <a:pt x="1923417" y="0"/>
                  </a:lnTo>
                  <a:lnTo>
                    <a:pt x="1923417" y="266567"/>
                  </a:lnTo>
                  <a:lnTo>
                    <a:pt x="1923417" y="533133"/>
                  </a:lnTo>
                  <a:lnTo>
                    <a:pt x="0" y="533133"/>
                  </a:lnTo>
                  <a:lnTo>
                    <a:pt x="0" y="532970"/>
                  </a:lnTo>
                  <a:lnTo>
                    <a:pt x="83438" y="532970"/>
                  </a:lnTo>
                  <a:lnTo>
                    <a:pt x="283331" y="2664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文本框 11">
              <a:extLst>
                <a:ext uri="{FF2B5EF4-FFF2-40B4-BE49-F238E27FC236}">
                  <a16:creationId xmlns:a16="http://schemas.microsoft.com/office/drawing/2014/main" id="{1712EE3B-161D-2940-BFD5-84C943A1FB48}"/>
                </a:ext>
              </a:extLst>
            </p:cNvPr>
            <p:cNvSpPr txBox="1"/>
            <p:nvPr/>
          </p:nvSpPr>
          <p:spPr>
            <a:xfrm>
              <a:off x="4934257" y="4736600"/>
              <a:ext cx="2874936" cy="602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24">
            <a:extLst>
              <a:ext uri="{FF2B5EF4-FFF2-40B4-BE49-F238E27FC236}">
                <a16:creationId xmlns:a16="http://schemas.microsoft.com/office/drawing/2014/main" id="{8F1C92F0-E886-534E-B55F-23FA8CFD4A70}"/>
              </a:ext>
            </a:extLst>
          </p:cNvPr>
          <p:cNvSpPr/>
          <p:nvPr/>
        </p:nvSpPr>
        <p:spPr>
          <a:xfrm>
            <a:off x="6944719" y="2939899"/>
            <a:ext cx="236621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Exploratory Analysis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77"/>
              <a:ea typeface="微软雅黑" panose="020B0503020204020204" pitchFamily="34" charset="-122"/>
            </a:endParaRPr>
          </a:p>
        </p:txBody>
      </p:sp>
      <p:sp>
        <p:nvSpPr>
          <p:cNvPr id="36" name="矩形 28">
            <a:extLst>
              <a:ext uri="{FF2B5EF4-FFF2-40B4-BE49-F238E27FC236}">
                <a16:creationId xmlns:a16="http://schemas.microsoft.com/office/drawing/2014/main" id="{EAD66E2A-DA87-DC48-B92B-9FAA80341D40}"/>
              </a:ext>
            </a:extLst>
          </p:cNvPr>
          <p:cNvSpPr/>
          <p:nvPr/>
        </p:nvSpPr>
        <p:spPr>
          <a:xfrm>
            <a:off x="3492695" y="4093183"/>
            <a:ext cx="236621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Model </a:t>
            </a:r>
          </a:p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Selection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77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8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19" grpId="0" animBg="1"/>
      <p:bldP spid="20" grpId="0"/>
      <p:bldP spid="23" grpId="0" animBg="1"/>
      <p:bldP spid="24" grpId="0"/>
      <p:bldP spid="27" grpId="0" animBg="1"/>
      <p:bldP spid="28" grpId="0"/>
      <p:bldP spid="29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BEF7BD1-F3F0-314C-BFE6-221C65D07840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Result Reflection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D85BC-BC87-5942-AA67-291EF58C63B9}"/>
              </a:ext>
            </a:extLst>
          </p:cNvPr>
          <p:cNvSpPr txBox="1"/>
          <p:nvPr/>
        </p:nvSpPr>
        <p:spPr>
          <a:xfrm>
            <a:off x="1670957" y="1686047"/>
            <a:ext cx="8850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Kefa" panose="02000506000000020004" pitchFamily="2" charset="77"/>
              </a:rPr>
              <a:t>Ensemble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model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doesn’t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work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all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time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if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handle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inappropriately</a:t>
            </a:r>
          </a:p>
          <a:p>
            <a:endParaRPr lang="en-US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Kefa" panose="02000506000000020004" pitchFamily="2" charset="77"/>
              </a:rPr>
              <a:t>Especially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features,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even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though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there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are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lost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of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commonly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used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features,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but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for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different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sounds,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those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features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might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not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work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very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well.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Kefa" panose="02000506000000020004" pitchFamily="2" charset="77"/>
              </a:rPr>
              <a:t>We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can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generate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different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features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for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different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kind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of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sound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groups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to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get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better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performance.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However,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generating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new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features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requires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domain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knowledge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and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high-level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math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skills,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which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hard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for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me.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Kefa" panose="02000506000000020004" pitchFamily="2" charset="77"/>
              </a:rPr>
              <a:t>This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my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first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time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to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work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on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audio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file,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found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quite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interesting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and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there’s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a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lot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need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to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learn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If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I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want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to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dig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r>
              <a:rPr lang="en-US" altLang="zh-CN" sz="2000" dirty="0">
                <a:latin typeface="Kefa" panose="02000506000000020004" pitchFamily="2" charset="77"/>
              </a:rPr>
              <a:t>deeper.</a:t>
            </a:r>
            <a:r>
              <a:rPr lang="zh-CN" altLang="en-US" sz="2000" dirty="0">
                <a:latin typeface="Kefa" panose="02000506000000020004" pitchFamily="2" charset="77"/>
              </a:rPr>
              <a:t> </a:t>
            </a: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Kefa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Kefa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56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08D45090-D83D-984F-A421-F8982C9DCA57}"/>
              </a:ext>
            </a:extLst>
          </p:cNvPr>
          <p:cNvSpPr txBox="1"/>
          <p:nvPr/>
        </p:nvSpPr>
        <p:spPr>
          <a:xfrm>
            <a:off x="1600206" y="2101639"/>
            <a:ext cx="899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Thank you!</a:t>
            </a:r>
            <a:endParaRPr lang="zh-CN" altLang="en-US" sz="4800" b="1" dirty="0">
              <a:solidFill>
                <a:schemeClr val="bg1"/>
              </a:solidFill>
              <a:latin typeface="Cooper Black" panose="0208090404030B020404" pitchFamily="18" charset="77"/>
              <a:ea typeface="微软雅黑" panose="020B0503020204020204" pitchFamily="34" charset="-122"/>
            </a:endParaRPr>
          </a:p>
        </p:txBody>
      </p:sp>
      <p:grpSp>
        <p:nvGrpSpPr>
          <p:cNvPr id="16" name="组合 9">
            <a:extLst>
              <a:ext uri="{FF2B5EF4-FFF2-40B4-BE49-F238E27FC236}">
                <a16:creationId xmlns:a16="http://schemas.microsoft.com/office/drawing/2014/main" id="{6BB26B13-274D-0048-B5A0-B0B7DF0C7CD0}"/>
              </a:ext>
            </a:extLst>
          </p:cNvPr>
          <p:cNvGrpSpPr/>
          <p:nvPr/>
        </p:nvGrpSpPr>
        <p:grpSpPr>
          <a:xfrm>
            <a:off x="4761299" y="4368425"/>
            <a:ext cx="2648698" cy="471467"/>
            <a:chOff x="4848612" y="4776377"/>
            <a:chExt cx="3047742" cy="542496"/>
          </a:xfrm>
        </p:grpSpPr>
        <p:sp>
          <p:nvSpPr>
            <p:cNvPr id="17" name="箭头: 五边形 10">
              <a:extLst>
                <a:ext uri="{FF2B5EF4-FFF2-40B4-BE49-F238E27FC236}">
                  <a16:creationId xmlns:a16="http://schemas.microsoft.com/office/drawing/2014/main" id="{0BA4CBE4-CEFA-D34B-A2AC-915704D741B6}"/>
                </a:ext>
              </a:extLst>
            </p:cNvPr>
            <p:cNvSpPr/>
            <p:nvPr/>
          </p:nvSpPr>
          <p:spPr>
            <a:xfrm>
              <a:off x="4858057" y="4785740"/>
              <a:ext cx="1285875" cy="533133"/>
            </a:xfrm>
            <a:prstGeom prst="homePlate">
              <a:avLst>
                <a:gd name="adj" fmla="val 374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74754594-93DC-8144-B565-1510DF508A1E}"/>
                </a:ext>
              </a:extLst>
            </p:cNvPr>
            <p:cNvSpPr txBox="1"/>
            <p:nvPr/>
          </p:nvSpPr>
          <p:spPr>
            <a:xfrm>
              <a:off x="4848612" y="4842889"/>
              <a:ext cx="1209675" cy="38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Jie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 Tang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2">
              <a:extLst>
                <a:ext uri="{FF2B5EF4-FFF2-40B4-BE49-F238E27FC236}">
                  <a16:creationId xmlns:a16="http://schemas.microsoft.com/office/drawing/2014/main" id="{37BC3FFD-D073-0549-99B5-8C9BC01FAC60}"/>
                </a:ext>
              </a:extLst>
            </p:cNvPr>
            <p:cNvSpPr/>
            <p:nvPr/>
          </p:nvSpPr>
          <p:spPr>
            <a:xfrm>
              <a:off x="5972937" y="4776377"/>
              <a:ext cx="1923417" cy="533133"/>
            </a:xfrm>
            <a:custGeom>
              <a:avLst/>
              <a:gdLst>
                <a:gd name="connsiteX0" fmla="*/ 83560 w 1923417"/>
                <a:gd name="connsiteY0" fmla="*/ 0 h 533133"/>
                <a:gd name="connsiteX1" fmla="*/ 1923417 w 1923417"/>
                <a:gd name="connsiteY1" fmla="*/ 0 h 533133"/>
                <a:gd name="connsiteX2" fmla="*/ 1923417 w 1923417"/>
                <a:gd name="connsiteY2" fmla="*/ 266567 h 533133"/>
                <a:gd name="connsiteX3" fmla="*/ 1923417 w 1923417"/>
                <a:gd name="connsiteY3" fmla="*/ 533133 h 533133"/>
                <a:gd name="connsiteX4" fmla="*/ 0 w 1923417"/>
                <a:gd name="connsiteY4" fmla="*/ 533133 h 533133"/>
                <a:gd name="connsiteX5" fmla="*/ 0 w 1923417"/>
                <a:gd name="connsiteY5" fmla="*/ 532970 h 533133"/>
                <a:gd name="connsiteX6" fmla="*/ 83438 w 1923417"/>
                <a:gd name="connsiteY6" fmla="*/ 532970 h 533133"/>
                <a:gd name="connsiteX7" fmla="*/ 283331 w 1923417"/>
                <a:gd name="connsiteY7" fmla="*/ 266404 h 53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3417" h="533133">
                  <a:moveTo>
                    <a:pt x="83560" y="0"/>
                  </a:moveTo>
                  <a:lnTo>
                    <a:pt x="1923417" y="0"/>
                  </a:lnTo>
                  <a:lnTo>
                    <a:pt x="1923417" y="266567"/>
                  </a:lnTo>
                  <a:lnTo>
                    <a:pt x="1923417" y="533133"/>
                  </a:lnTo>
                  <a:lnTo>
                    <a:pt x="0" y="533133"/>
                  </a:lnTo>
                  <a:lnTo>
                    <a:pt x="0" y="532970"/>
                  </a:lnTo>
                  <a:lnTo>
                    <a:pt x="83438" y="532970"/>
                  </a:lnTo>
                  <a:lnTo>
                    <a:pt x="283331" y="2664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20" name="文本框 13">
              <a:extLst>
                <a:ext uri="{FF2B5EF4-FFF2-40B4-BE49-F238E27FC236}">
                  <a16:creationId xmlns:a16="http://schemas.microsoft.com/office/drawing/2014/main" id="{6788256D-31E9-D54B-8D2F-5B3C1DB75158}"/>
                </a:ext>
              </a:extLst>
            </p:cNvPr>
            <p:cNvSpPr txBox="1"/>
            <p:nvPr/>
          </p:nvSpPr>
          <p:spPr>
            <a:xfrm>
              <a:off x="6239639" y="4851998"/>
              <a:ext cx="1615601" cy="38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oper Black" panose="0208090404030B020404" pitchFamily="18" charset="77"/>
                  <a:ea typeface="微软雅黑" panose="020B0503020204020204" pitchFamily="34" charset="-122"/>
                </a:rPr>
                <a:t>May 8 2020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1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D682D5-3F87-4B9E-9348-EAACA51C97D4}"/>
              </a:ext>
            </a:extLst>
          </p:cNvPr>
          <p:cNvSpPr/>
          <p:nvPr/>
        </p:nvSpPr>
        <p:spPr>
          <a:xfrm>
            <a:off x="0" y="1933576"/>
            <a:ext cx="12192000" cy="29241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5DDBD1D-6D85-4DB2-B926-EC608C4D6FEF}"/>
              </a:ext>
            </a:extLst>
          </p:cNvPr>
          <p:cNvCxnSpPr>
            <a:cxnSpLocks/>
          </p:cNvCxnSpPr>
          <p:nvPr/>
        </p:nvCxnSpPr>
        <p:spPr>
          <a:xfrm>
            <a:off x="4486275" y="2882458"/>
            <a:ext cx="0" cy="87990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E67B6CC-2F81-41B9-BDCD-183F3ED582A3}"/>
              </a:ext>
            </a:extLst>
          </p:cNvPr>
          <p:cNvSpPr txBox="1"/>
          <p:nvPr/>
        </p:nvSpPr>
        <p:spPr>
          <a:xfrm>
            <a:off x="3419504" y="2867025"/>
            <a:ext cx="97151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Impact" panose="020B0806030902050204" pitchFamily="34" charset="0"/>
              </a:rPr>
              <a:t>01</a:t>
            </a:r>
            <a:endParaRPr lang="zh-CN" altLang="en-US" sz="5400" dirty="0">
              <a:latin typeface="Impact" panose="020B080603090205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1B4985-8184-4B21-8D21-FED394C47012}"/>
              </a:ext>
            </a:extLst>
          </p:cNvPr>
          <p:cNvSpPr/>
          <p:nvPr/>
        </p:nvSpPr>
        <p:spPr>
          <a:xfrm>
            <a:off x="4240650" y="2732710"/>
            <a:ext cx="6604825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Problem Statement &amp; </a:t>
            </a:r>
          </a:p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Related Concept</a:t>
            </a:r>
          </a:p>
        </p:txBody>
      </p:sp>
    </p:spTree>
    <p:extLst>
      <p:ext uri="{BB962C8B-B14F-4D97-AF65-F5344CB8AC3E}">
        <p14:creationId xmlns:p14="http://schemas.microsoft.com/office/powerpoint/2010/main" val="7957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78420A-460D-A645-895F-8EF2ECB6328D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Problem statement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C8E9A55-6CFF-B640-AB0E-7581448364B9}"/>
              </a:ext>
            </a:extLst>
          </p:cNvPr>
          <p:cNvSpPr txBox="1">
            <a:spLocks/>
          </p:cNvSpPr>
          <p:nvPr/>
        </p:nvSpPr>
        <p:spPr>
          <a:xfrm>
            <a:off x="913774" y="1264993"/>
            <a:ext cx="10363826" cy="497449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Kefa" panose="02000506000000020004" pitchFamily="2" charset="77"/>
                <a:cs typeface="Futura Medium" panose="020B0602020204020303" pitchFamily="34" charset="-79"/>
              </a:rPr>
              <a:t>Purpose of study 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Audio(sound) classification is a growing area of research with numerous real world applications, it can tell if the calls are of complaints or not by detecting the moods and tones of customers, for example.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This project meant to let me have hands on exposure to </a:t>
            </a:r>
            <a:r>
              <a:rPr lang="en-US" i="1" dirty="0">
                <a:latin typeface="Kefa" panose="02000506000000020004" pitchFamily="2" charset="77"/>
                <a:cs typeface="Futura Medium" panose="020B0602020204020303" pitchFamily="34" charset="-79"/>
              </a:rPr>
              <a:t>audio classification </a:t>
            </a: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(I’m new to this).</a:t>
            </a:r>
          </a:p>
          <a:p>
            <a:pPr lvl="1">
              <a:lnSpc>
                <a:spcPct val="170000"/>
              </a:lnSpc>
            </a:pPr>
            <a:endParaRPr lang="en-US" dirty="0">
              <a:latin typeface="Kefa" panose="02000506000000020004" pitchFamily="2" charset="77"/>
              <a:cs typeface="Futura Medium" panose="020B0602020204020303" pitchFamily="34" charset="-79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Kefa" panose="02000506000000020004" pitchFamily="2" charset="77"/>
                <a:cs typeface="Futura Medium" panose="020B0602020204020303" pitchFamily="34" charset="-79"/>
              </a:rPr>
              <a:t>Data source: </a:t>
            </a: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  <a:hlinkClick r:id="rId3"/>
              </a:rPr>
              <a:t>UrbanSound</a:t>
            </a:r>
            <a:endParaRPr lang="en-US" dirty="0">
              <a:latin typeface="Kefa" panose="02000506000000020004" pitchFamily="2" charset="77"/>
              <a:cs typeface="Futura Medium" panose="020B0602020204020303" pitchFamily="34" charset="-79"/>
            </a:endParaRPr>
          </a:p>
          <a:p>
            <a:pPr lvl="1">
              <a:lnSpc>
                <a:spcPct val="170000"/>
              </a:lnSpc>
            </a:pP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This dataset contains 8732 labeled sound excerpts (&lt;=4s) of urban sounds from 10 classes.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These sound excerpts are digital audio files in .wav format.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All excerpts are taken from field recordings uploaded to </a:t>
            </a: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  <a:hlinkClick r:id="rId4"/>
              </a:rPr>
              <a:t>www.Freesound.Org</a:t>
            </a: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. The files are pre-sorted into ten folds (folders named fold1-fold10).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Kefa" panose="02000506000000020004" pitchFamily="2" charset="77"/>
                <a:cs typeface="Futura Medium" panose="020B0602020204020303" pitchFamily="34" charset="-79"/>
              </a:rPr>
              <a:t>Additionally, a CSV file containing metadata information about each excerpt is also provided.</a:t>
            </a: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The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size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of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the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dataset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is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about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10GB(Big</a:t>
            </a:r>
            <a:r>
              <a:rPr lang="zh-CN" altLang="en-US" dirty="0">
                <a:latin typeface="Kefa" panose="02000506000000020004" pitchFamily="2" charset="77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Kefa" panose="02000506000000020004" pitchFamily="2" charset="77"/>
                <a:cs typeface="Futura Medium" panose="020B0602020204020303" pitchFamily="34" charset="-79"/>
              </a:rPr>
              <a:t>Data).</a:t>
            </a:r>
            <a:endParaRPr lang="en-US" dirty="0">
              <a:latin typeface="Kefa" panose="02000506000000020004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65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A87169-718B-40C7-B852-BCC2E2B042B1}"/>
              </a:ext>
            </a:extLst>
          </p:cNvPr>
          <p:cNvSpPr/>
          <p:nvPr/>
        </p:nvSpPr>
        <p:spPr>
          <a:xfrm>
            <a:off x="1257300" y="1476375"/>
            <a:ext cx="2495550" cy="4724400"/>
          </a:xfrm>
          <a:prstGeom prst="rect">
            <a:avLst/>
          </a:prstGeom>
          <a:blipFill>
            <a:blip r:embed="rId3"/>
            <a:stretch>
              <a:fillRect l="-91897" r="-909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86C3CD-5AE5-4C9D-B85D-3545BD85648D}"/>
              </a:ext>
            </a:extLst>
          </p:cNvPr>
          <p:cNvSpPr/>
          <p:nvPr/>
        </p:nvSpPr>
        <p:spPr>
          <a:xfrm>
            <a:off x="4104372" y="1476375"/>
            <a:ext cx="2495550" cy="4724400"/>
          </a:xfrm>
          <a:prstGeom prst="rect">
            <a:avLst/>
          </a:prstGeom>
          <a:blipFill>
            <a:blip r:embed="rId4"/>
            <a:stretch>
              <a:fillRect l="-92452" r="-915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4D487B8-AF0B-514C-ACEA-F6DF34B3DA84}"/>
              </a:ext>
            </a:extLst>
          </p:cNvPr>
          <p:cNvSpPr txBox="1">
            <a:spLocks/>
          </p:cNvSpPr>
          <p:nvPr/>
        </p:nvSpPr>
        <p:spPr>
          <a:xfrm>
            <a:off x="7353300" y="1476375"/>
            <a:ext cx="4583884" cy="4724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2400" dirty="0">
                <a:latin typeface="Kefa" panose="02000506000000020004" pitchFamily="2" charset="77"/>
              </a:rPr>
              <a:t> </a:t>
            </a:r>
            <a:r>
              <a:rPr lang="en-US" sz="2400" b="1" dirty="0">
                <a:latin typeface="Kefa" panose="02000506000000020004" pitchFamily="2" charset="77"/>
              </a:rPr>
              <a:t>Audio</a:t>
            </a:r>
            <a:r>
              <a:rPr lang="en-US" sz="2400" dirty="0">
                <a:latin typeface="Kefa" panose="02000506000000020004" pitchFamily="2" charset="77"/>
              </a:rPr>
              <a:t> is a sequence of vibrations in varying pressure strengths.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It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consists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of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many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Sines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and</a:t>
            </a:r>
            <a:r>
              <a:rPr lang="zh-CN" altLang="en-US" sz="2400" dirty="0">
                <a:latin typeface="Kefa" panose="02000506000000020004" pitchFamily="2" charset="77"/>
              </a:rPr>
              <a:t> </a:t>
            </a:r>
            <a:r>
              <a:rPr lang="en-US" altLang="zh-CN" sz="2400" dirty="0">
                <a:latin typeface="Kefa" panose="02000506000000020004" pitchFamily="2" charset="77"/>
              </a:rPr>
              <a:t>Cosines.</a:t>
            </a:r>
            <a:endParaRPr lang="en-US" sz="2400" dirty="0">
              <a:latin typeface="Kefa" panose="02000506000000020004" pitchFamily="2" charset="77"/>
            </a:endParaRPr>
          </a:p>
          <a:p>
            <a:pPr>
              <a:lnSpc>
                <a:spcPct val="160000"/>
              </a:lnSpc>
            </a:pPr>
            <a:r>
              <a:rPr lang="en-US" sz="2400" dirty="0">
                <a:latin typeface="Kefa" panose="02000506000000020004" pitchFamily="2" charset="77"/>
              </a:rPr>
              <a:t> </a:t>
            </a:r>
            <a:r>
              <a:rPr lang="en-US" sz="2400" b="1" dirty="0">
                <a:latin typeface="Kefa" panose="02000506000000020004" pitchFamily="2" charset="77"/>
              </a:rPr>
              <a:t>Audio signals </a:t>
            </a:r>
            <a:r>
              <a:rPr lang="en-US" sz="2400" dirty="0">
                <a:latin typeface="Kefa" panose="02000506000000020004" pitchFamily="2" charset="77"/>
              </a:rPr>
              <a:t>are signals that vibrate in the audible frequency range.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Kefa" panose="02000506000000020004" pitchFamily="2" charset="77"/>
              </a:rPr>
              <a:t>3 main </a:t>
            </a:r>
            <a:r>
              <a:rPr lang="en-US" sz="2400" b="1" dirty="0">
                <a:latin typeface="Kefa" panose="02000506000000020004" pitchFamily="2" charset="77"/>
              </a:rPr>
              <a:t>attributes</a:t>
            </a:r>
            <a:r>
              <a:rPr lang="en-US" sz="2400" dirty="0">
                <a:latin typeface="Kefa" panose="02000506000000020004" pitchFamily="2" charset="77"/>
              </a:rPr>
              <a:t> of audio: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q"/>
            </a:pPr>
            <a:r>
              <a:rPr lang="en-US" sz="2000" dirty="0">
                <a:latin typeface="Kefa" panose="02000506000000020004" pitchFamily="2" charset="77"/>
              </a:rPr>
              <a:t>Amplitude — loudness of the sound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q"/>
            </a:pPr>
            <a:r>
              <a:rPr lang="en-US" sz="2000" dirty="0">
                <a:latin typeface="Kefa" panose="02000506000000020004" pitchFamily="2" charset="77"/>
              </a:rPr>
              <a:t>Frequency — the pitch of the sound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q"/>
            </a:pPr>
            <a:r>
              <a:rPr lang="en-US" sz="2000" dirty="0">
                <a:latin typeface="Kefa" panose="02000506000000020004" pitchFamily="2" charset="77"/>
              </a:rPr>
              <a:t>Timbre — quality of the sound or the identity of the sound (e.g. The sound difference between a piano and a violin)</a:t>
            </a:r>
          </a:p>
          <a:p>
            <a:pPr lvl="1">
              <a:lnSpc>
                <a:spcPct val="160000"/>
              </a:lnSpc>
            </a:pPr>
            <a:endParaRPr lang="en-US" dirty="0">
              <a:latin typeface="Kefa" panose="02000506000000020004" pitchFamily="2" charset="77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899440A-92DE-DE4A-B91D-49B6A55A22B2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Related Concept</a:t>
            </a:r>
          </a:p>
        </p:txBody>
      </p:sp>
    </p:spTree>
    <p:extLst>
      <p:ext uri="{BB962C8B-B14F-4D97-AF65-F5344CB8AC3E}">
        <p14:creationId xmlns:p14="http://schemas.microsoft.com/office/powerpoint/2010/main" val="30441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369F1D-D5D6-224E-830E-FF96E0702225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Related Concept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8FB54-522A-3548-9D35-71CD844F1EF5}"/>
              </a:ext>
            </a:extLst>
          </p:cNvPr>
          <p:cNvSpPr txBox="1"/>
          <p:nvPr/>
        </p:nvSpPr>
        <p:spPr>
          <a:xfrm>
            <a:off x="705802" y="1158775"/>
            <a:ext cx="4545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57200"/>
            <a:r>
              <a:rPr lang="en-US" sz="2400" dirty="0">
                <a:latin typeface="Cooper Black" panose="0208090404030B020404" pitchFamily="18" charset="77"/>
              </a:rPr>
              <a:t>How to Visualize An Audio?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2DFE4-E37E-BB4B-9C6F-0E18B70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3109592"/>
            <a:ext cx="5029200" cy="346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022CCF-56A8-874C-AFF2-EA7D89200F1B}"/>
              </a:ext>
            </a:extLst>
          </p:cNvPr>
          <p:cNvSpPr txBox="1"/>
          <p:nvPr/>
        </p:nvSpPr>
        <p:spPr>
          <a:xfrm>
            <a:off x="971549" y="1656041"/>
            <a:ext cx="487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Kefa" panose="02000506000000020004" pitchFamily="2" charset="77"/>
              </a:rPr>
              <a:t>Waveform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3D4CA-B188-5347-880E-57805E6CC4BC}"/>
              </a:ext>
            </a:extLst>
          </p:cNvPr>
          <p:cNvSpPr txBox="1"/>
          <p:nvPr/>
        </p:nvSpPr>
        <p:spPr>
          <a:xfrm>
            <a:off x="6345558" y="1656470"/>
            <a:ext cx="396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efa" panose="02000506000000020004" pitchFamily="2" charset="77"/>
              </a:rPr>
              <a:t>2)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Spectrogram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endParaRPr lang="en-US" dirty="0">
              <a:latin typeface="Kefa" panose="02000506000000020004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1509A3-6207-0041-83D7-51805504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09587"/>
            <a:ext cx="5029200" cy="3467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096EB6-7C8A-3746-9B89-3F7ADB7CDD4D}"/>
              </a:ext>
            </a:extLst>
          </p:cNvPr>
          <p:cNvSpPr/>
          <p:nvPr/>
        </p:nvSpPr>
        <p:spPr>
          <a:xfrm>
            <a:off x="6096000" y="2101557"/>
            <a:ext cx="49768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Kefa" panose="02000506000000020004" pitchFamily="2" charset="77"/>
              </a:rPr>
              <a:t>Spectrogram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can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reflect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the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frequency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of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audio.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It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is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Fourier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Transform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of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the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audio.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sz="1400" b="1" dirty="0">
                <a:latin typeface="Kefa" panose="02000506000000020004" pitchFamily="2" charset="77"/>
              </a:rPr>
              <a:t>Fourier Transform </a:t>
            </a:r>
            <a:r>
              <a:rPr lang="en-US" sz="1400" dirty="0">
                <a:latin typeface="Kefa" panose="02000506000000020004" pitchFamily="2" charset="77"/>
              </a:rPr>
              <a:t>is a function that gets a signal in the time domain as input, and outputs its decomposition into frequencies.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31C1E-A711-994F-B0CF-51A9216EA64B}"/>
              </a:ext>
            </a:extLst>
          </p:cNvPr>
          <p:cNvSpPr/>
          <p:nvPr/>
        </p:nvSpPr>
        <p:spPr>
          <a:xfrm>
            <a:off x="817245" y="220320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latin typeface="Kefa" panose="02000506000000020004" pitchFamily="2" charset="77"/>
              </a:rPr>
              <a:t>Waveform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plot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only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reflects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the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a</a:t>
            </a:r>
            <a:r>
              <a:rPr lang="en-US" sz="1400" dirty="0">
                <a:latin typeface="Kefa" panose="02000506000000020004" pitchFamily="2" charset="77"/>
              </a:rPr>
              <a:t>mplitude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of</a:t>
            </a:r>
            <a:r>
              <a:rPr lang="zh-CN" altLang="en-US" sz="1400" dirty="0">
                <a:latin typeface="Kefa" panose="02000506000000020004" pitchFamily="2" charset="77"/>
              </a:rPr>
              <a:t> </a:t>
            </a:r>
            <a:r>
              <a:rPr lang="en-US" altLang="zh-CN" sz="1400" dirty="0">
                <a:latin typeface="Kefa" panose="02000506000000020004" pitchFamily="2" charset="77"/>
              </a:rPr>
              <a:t>audio (loudness).</a:t>
            </a:r>
          </a:p>
        </p:txBody>
      </p:sp>
    </p:spTree>
    <p:extLst>
      <p:ext uri="{BB962C8B-B14F-4D97-AF65-F5344CB8AC3E}">
        <p14:creationId xmlns:p14="http://schemas.microsoft.com/office/powerpoint/2010/main" val="13484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369F1D-D5D6-224E-830E-FF96E0702225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Related Concept (</a:t>
            </a:r>
            <a:r>
              <a:rPr lang="en-US" sz="4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cont</a:t>
            </a:r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8FB54-522A-3548-9D35-71CD844F1EF5}"/>
              </a:ext>
            </a:extLst>
          </p:cNvPr>
          <p:cNvSpPr txBox="1"/>
          <p:nvPr/>
        </p:nvSpPr>
        <p:spPr>
          <a:xfrm>
            <a:off x="671512" y="1049110"/>
            <a:ext cx="7036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457200"/>
            <a:r>
              <a:rPr lang="en-US" sz="2400" dirty="0">
                <a:latin typeface="Cooper Black" panose="0208090404030B020404" pitchFamily="18" charset="77"/>
              </a:rPr>
              <a:t>How to transform audio file into numbers？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1509A3-6207-0041-83D7-51805504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7" y="2980991"/>
            <a:ext cx="5029200" cy="34941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331C1E-A711-994F-B0CF-51A9216EA64B}"/>
              </a:ext>
            </a:extLst>
          </p:cNvPr>
          <p:cNvSpPr/>
          <p:nvPr/>
        </p:nvSpPr>
        <p:spPr>
          <a:xfrm>
            <a:off x="261105" y="1533003"/>
            <a:ext cx="1132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Kefa" panose="02000506000000020004" pitchFamily="2" charset="77"/>
              </a:rPr>
              <a:t>Sound waves are digiti</a:t>
            </a:r>
            <a:r>
              <a:rPr lang="en-US" altLang="zh-CN" dirty="0">
                <a:latin typeface="Kefa" panose="02000506000000020004" pitchFamily="2" charset="77"/>
              </a:rPr>
              <a:t>z</a:t>
            </a:r>
            <a:r>
              <a:rPr lang="en-US" dirty="0">
                <a:latin typeface="Kefa" panose="02000506000000020004" pitchFamily="2" charset="77"/>
              </a:rPr>
              <a:t>ed by sampling them at discrete intervals known as the sampling rate (typically 44.1khz for CD quality audio meaning samples are taken 44,100 times per second).</a:t>
            </a:r>
          </a:p>
          <a:p>
            <a:pPr lvl="1"/>
            <a:endParaRPr lang="en-US" dirty="0">
              <a:latin typeface="Kefa" panose="02000506000000020004" pitchFamily="2" charset="77"/>
            </a:endParaRPr>
          </a:p>
          <a:p>
            <a:pPr lvl="1"/>
            <a:r>
              <a:rPr lang="en-US" altLang="zh-CN" dirty="0">
                <a:latin typeface="Kefa" panose="02000506000000020004" pitchFamily="2" charset="77"/>
              </a:rPr>
              <a:t>Left chart shows how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waveform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was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turned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into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one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dimensional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array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with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amplitude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values.</a:t>
            </a:r>
          </a:p>
          <a:p>
            <a:pPr lvl="1"/>
            <a:r>
              <a:rPr lang="en-US" altLang="zh-CN" dirty="0">
                <a:latin typeface="Kefa" panose="02000506000000020004" pitchFamily="2" charset="77"/>
              </a:rPr>
              <a:t>Right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chart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shows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Spectrogram of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dirty="0">
                <a:latin typeface="Kefa" panose="02000506000000020004" pitchFamily="2" charset="77"/>
              </a:rPr>
              <a:t>amplitude values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altLang="zh-CN" dirty="0">
                <a:latin typeface="Kefa" panose="02000506000000020004" pitchFamily="2" charset="77"/>
              </a:rPr>
              <a:t>after</a:t>
            </a:r>
            <a:r>
              <a:rPr lang="zh-CN" altLang="en-US" dirty="0">
                <a:latin typeface="Kefa" panose="02000506000000020004" pitchFamily="2" charset="77"/>
              </a:rPr>
              <a:t> </a:t>
            </a:r>
            <a:r>
              <a:rPr lang="en-US" dirty="0">
                <a:latin typeface="Kefa" panose="02000506000000020004" pitchFamily="2" charset="77"/>
              </a:rPr>
              <a:t>Fourier Transform</a:t>
            </a:r>
            <a:r>
              <a:rPr lang="en-US" altLang="zh-CN" dirty="0">
                <a:latin typeface="Kefa" panose="02000506000000020004" pitchFamily="2" charset="77"/>
              </a:rPr>
              <a:t>ation</a:t>
            </a:r>
            <a:endParaRPr lang="en-US" dirty="0">
              <a:latin typeface="Kefa" panose="02000506000000020004" pitchFamily="2" charset="77"/>
            </a:endParaRPr>
          </a:p>
          <a:p>
            <a:pPr lvl="1"/>
            <a:endParaRPr lang="en-US" dirty="0">
              <a:latin typeface="Kefa" panose="02000506000000020004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44918F-3361-A44D-9277-6E2CA963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995162"/>
            <a:ext cx="5362677" cy="34799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815D71-FFFC-244E-BF71-F8AF3C1C5862}"/>
              </a:ext>
            </a:extLst>
          </p:cNvPr>
          <p:cNvSpPr txBox="1"/>
          <p:nvPr/>
        </p:nvSpPr>
        <p:spPr>
          <a:xfrm>
            <a:off x="791951" y="6519759"/>
            <a:ext cx="108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Kefa" panose="02000506000000020004" pitchFamily="2" charset="77"/>
              </a:rPr>
              <a:t>Note:</a:t>
            </a:r>
            <a:r>
              <a:rPr lang="zh-CN" altLang="en-US" sz="1100" b="1" dirty="0">
                <a:latin typeface="Kefa" panose="02000506000000020004" pitchFamily="2" charset="77"/>
              </a:rPr>
              <a:t> </a:t>
            </a:r>
            <a:r>
              <a:rPr lang="en-US" altLang="zh-CN" sz="1100" dirty="0" err="1">
                <a:latin typeface="Kefa" panose="02000506000000020004" pitchFamily="2" charset="77"/>
              </a:rPr>
              <a:t>Librosa</a:t>
            </a:r>
            <a:r>
              <a:rPr lang="en-US" sz="1100" dirty="0">
                <a:latin typeface="Kefa" panose="02000506000000020004" pitchFamily="2" charset="77"/>
              </a:rPr>
              <a:t> is a Python package for music and audio processing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altLang="zh-CN" sz="1100" dirty="0">
                <a:latin typeface="Kefa" panose="02000506000000020004" pitchFamily="2" charset="77"/>
              </a:rPr>
              <a:t>and</a:t>
            </a:r>
            <a:r>
              <a:rPr lang="zh-CN" altLang="en-US" sz="1100" dirty="0">
                <a:latin typeface="Kefa" panose="02000506000000020004" pitchFamily="2" charset="77"/>
              </a:rPr>
              <a:t> </a:t>
            </a:r>
            <a:r>
              <a:rPr lang="en-US" sz="1100" dirty="0">
                <a:latin typeface="Kefa" panose="02000506000000020004" pitchFamily="2" charset="77"/>
              </a:rPr>
              <a:t>will allow us to load audio in our notebook as a </a:t>
            </a:r>
            <a:r>
              <a:rPr lang="en-US" sz="1100" dirty="0" err="1">
                <a:latin typeface="Kefa" panose="02000506000000020004" pitchFamily="2" charset="77"/>
              </a:rPr>
              <a:t>numpy</a:t>
            </a:r>
            <a:r>
              <a:rPr lang="en-US" sz="1100" dirty="0">
                <a:latin typeface="Kefa" panose="02000506000000020004" pitchFamily="2" charset="77"/>
              </a:rPr>
              <a:t> array for analysis and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0139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D682D5-3F87-4B9E-9348-EAACA51C97D4}"/>
              </a:ext>
            </a:extLst>
          </p:cNvPr>
          <p:cNvSpPr/>
          <p:nvPr/>
        </p:nvSpPr>
        <p:spPr>
          <a:xfrm>
            <a:off x="0" y="1933576"/>
            <a:ext cx="12192000" cy="29241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5DDBD1D-6D85-4DB2-B926-EC608C4D6FEF}"/>
              </a:ext>
            </a:extLst>
          </p:cNvPr>
          <p:cNvCxnSpPr>
            <a:cxnSpLocks/>
          </p:cNvCxnSpPr>
          <p:nvPr/>
        </p:nvCxnSpPr>
        <p:spPr>
          <a:xfrm>
            <a:off x="4486275" y="2882458"/>
            <a:ext cx="0" cy="87990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E67B6CC-2F81-41B9-BDCD-183F3ED582A3}"/>
              </a:ext>
            </a:extLst>
          </p:cNvPr>
          <p:cNvSpPr txBox="1"/>
          <p:nvPr/>
        </p:nvSpPr>
        <p:spPr>
          <a:xfrm>
            <a:off x="3419504" y="2867025"/>
            <a:ext cx="97151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Impact" panose="020B0806030902050204" pitchFamily="34" charset="0"/>
              </a:rPr>
              <a:t>02</a:t>
            </a:r>
            <a:endParaRPr lang="zh-CN" altLang="en-US" sz="5400" dirty="0">
              <a:latin typeface="Impact" panose="020B080603090205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1B4985-8184-4B21-8D21-FED394C47012}"/>
              </a:ext>
            </a:extLst>
          </p:cNvPr>
          <p:cNvSpPr/>
          <p:nvPr/>
        </p:nvSpPr>
        <p:spPr>
          <a:xfrm>
            <a:off x="4240650" y="2952629"/>
            <a:ext cx="660482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77"/>
                <a:ea typeface="微软雅黑" panose="020B0503020204020204" pitchFamily="34" charset="-122"/>
              </a:rPr>
              <a:t>Exploratory Analysis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77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07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1F4AA3-D411-4905-8D80-CF124750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4F4E63-E8CF-4549-94B3-6BF4393D9748}"/>
              </a:ext>
            </a:extLst>
          </p:cNvPr>
          <p:cNvSpPr/>
          <p:nvPr/>
        </p:nvSpPr>
        <p:spPr>
          <a:xfrm>
            <a:off x="0" y="0"/>
            <a:ext cx="12190194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9E71E-EA4D-4B25-96B8-C15718FE4105}"/>
              </a:ext>
            </a:extLst>
          </p:cNvPr>
          <p:cNvSpPr/>
          <p:nvPr/>
        </p:nvSpPr>
        <p:spPr>
          <a:xfrm>
            <a:off x="0" y="762000"/>
            <a:ext cx="12192000" cy="609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1A1E1D-0DB0-4B05-916E-CEA664765D06}"/>
              </a:ext>
            </a:extLst>
          </p:cNvPr>
          <p:cNvSpPr txBox="1"/>
          <p:nvPr/>
        </p:nvSpPr>
        <p:spPr>
          <a:xfrm>
            <a:off x="9867900" y="105370"/>
            <a:ext cx="12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PART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9880C1-E6E2-47F3-84D6-417107E7B090}"/>
              </a:ext>
            </a:extLst>
          </p:cNvPr>
          <p:cNvCxnSpPr>
            <a:cxnSpLocks/>
          </p:cNvCxnSpPr>
          <p:nvPr/>
        </p:nvCxnSpPr>
        <p:spPr>
          <a:xfrm>
            <a:off x="11182350" y="207436"/>
            <a:ext cx="0" cy="4307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F6D1-644B-40FC-B901-2544654DE41D}"/>
              </a:ext>
            </a:extLst>
          </p:cNvPr>
          <p:cNvSpPr txBox="1"/>
          <p:nvPr/>
        </p:nvSpPr>
        <p:spPr>
          <a:xfrm>
            <a:off x="11244263" y="95085"/>
            <a:ext cx="6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老報宋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老報宋" panose="02000000000000000000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CAE4E6D-433F-C948-8182-474CBFEA9D23}"/>
              </a:ext>
            </a:extLst>
          </p:cNvPr>
          <p:cNvSpPr txBox="1">
            <a:spLocks/>
          </p:cNvSpPr>
          <p:nvPr/>
        </p:nvSpPr>
        <p:spPr>
          <a:xfrm>
            <a:off x="483341" y="135182"/>
            <a:ext cx="10364451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77"/>
              </a:rPr>
              <a:t>Exploratory Analysis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F6CA7B6-D8DE-9843-97A7-1BECA74B5729}"/>
              </a:ext>
            </a:extLst>
          </p:cNvPr>
          <p:cNvSpPr txBox="1">
            <a:spLocks/>
          </p:cNvSpPr>
          <p:nvPr/>
        </p:nvSpPr>
        <p:spPr>
          <a:xfrm>
            <a:off x="553428" y="1514651"/>
            <a:ext cx="5476816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b="1" dirty="0">
                <a:latin typeface="Kefa" panose="02000506000000020004" pitchFamily="2" charset="77"/>
              </a:rPr>
              <a:t>Meta-d</a:t>
            </a:r>
            <a:r>
              <a:rPr lang="en-US" b="1" dirty="0">
                <a:latin typeface="Kefa" panose="02000506000000020004" pitchFamily="2" charset="77"/>
              </a:rPr>
              <a:t>ata Glimpse</a:t>
            </a:r>
            <a:r>
              <a:rPr lang="zh-CN" altLang="en-US" b="1" dirty="0">
                <a:latin typeface="Kefa" panose="02000506000000020004" pitchFamily="2" charset="77"/>
              </a:rPr>
              <a:t>  </a:t>
            </a:r>
            <a:endParaRPr lang="en-US" b="1" dirty="0">
              <a:latin typeface="Kefa" panose="02000506000000020004" pitchFamily="2" charset="77"/>
            </a:endParaRPr>
          </a:p>
        </p:txBody>
      </p:sp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4C2A9AF6-CDBC-424B-8463-FC53DA67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5" y="2668772"/>
            <a:ext cx="5455446" cy="2628425"/>
          </a:xfrm>
          <a:prstGeom prst="rect">
            <a:avLst/>
          </a:prstGeom>
        </p:spPr>
      </p:pic>
      <p:pic>
        <p:nvPicPr>
          <p:cNvPr id="33" name="Picture 1">
            <a:extLst>
              <a:ext uri="{FF2B5EF4-FFF2-40B4-BE49-F238E27FC236}">
                <a16:creationId xmlns:a16="http://schemas.microsoft.com/office/drawing/2014/main" id="{FFA3F593-7A27-2B44-BF9F-6AF44785A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9" y="2668772"/>
            <a:ext cx="5937193" cy="262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7C6F7C-1155-564C-BA39-7EC70DF13F2D}"/>
              </a:ext>
            </a:extLst>
          </p:cNvPr>
          <p:cNvSpPr txBox="1"/>
          <p:nvPr/>
        </p:nvSpPr>
        <p:spPr>
          <a:xfrm>
            <a:off x="6826314" y="1597110"/>
            <a:ext cx="4549706" cy="56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zh-CN" sz="2800" b="1" dirty="0">
                <a:latin typeface="Kefa" panose="02000506000000020004" pitchFamily="2" charset="77"/>
              </a:rPr>
              <a:t>Columns</a:t>
            </a:r>
            <a:r>
              <a:rPr lang="zh-CN" altLang="en-US" sz="2800" b="1" dirty="0">
                <a:latin typeface="Kefa" panose="02000506000000020004" pitchFamily="2" charset="77"/>
              </a:rPr>
              <a:t> </a:t>
            </a:r>
            <a:r>
              <a:rPr lang="en-US" altLang="zh-CN" sz="2800" b="1" dirty="0">
                <a:latin typeface="Kefa" panose="02000506000000020004" pitchFamily="2" charset="77"/>
              </a:rPr>
              <a:t>explanation</a:t>
            </a:r>
            <a:endParaRPr lang="en-US" sz="2800" b="1" dirty="0">
              <a:latin typeface="Kefa" panose="02000506000000020004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6E9B36-15CF-9D4C-841E-DC2A5AF964F1}"/>
              </a:ext>
            </a:extLst>
          </p:cNvPr>
          <p:cNvSpPr txBox="1"/>
          <p:nvPr/>
        </p:nvSpPr>
        <p:spPr>
          <a:xfrm>
            <a:off x="492334" y="6262425"/>
            <a:ext cx="1088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Kefa" panose="02000506000000020004" pitchFamily="2" charset="77"/>
              </a:rPr>
              <a:t>Note:</a:t>
            </a:r>
            <a:r>
              <a:rPr lang="en-US" sz="1400" dirty="0">
                <a:latin typeface="Kefa" panose="02000506000000020004" pitchFamily="2" charset="77"/>
              </a:rPr>
              <a:t> Urbansound8k.</a:t>
            </a:r>
            <a:r>
              <a:rPr lang="en-US" altLang="zh-CN" sz="1400" dirty="0">
                <a:latin typeface="Kefa" panose="02000506000000020004" pitchFamily="2" charset="77"/>
              </a:rPr>
              <a:t>csv c</a:t>
            </a:r>
            <a:r>
              <a:rPr lang="en-US" sz="1400" dirty="0">
                <a:latin typeface="Kefa" panose="02000506000000020004" pitchFamily="2" charset="77"/>
              </a:rPr>
              <a:t>ontains meta-data information about every audio file in the dataset</a:t>
            </a:r>
            <a:r>
              <a:rPr lang="en-US" sz="1100" dirty="0">
                <a:latin typeface="Kefa" panose="02000506000000020004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2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1468</Words>
  <Application>Microsoft Macintosh PowerPoint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微软雅黑</vt:lpstr>
      <vt:lpstr>造字工房力黑（非商用）常规体</vt:lpstr>
      <vt:lpstr>Arial</vt:lpstr>
      <vt:lpstr>Cooper Black</vt:lpstr>
      <vt:lpstr>Impact</vt:lpstr>
      <vt:lpstr>Kefa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tang jie</cp:lastModifiedBy>
  <cp:revision>23</cp:revision>
  <dcterms:created xsi:type="dcterms:W3CDTF">2019-08-29T03:21:09Z</dcterms:created>
  <dcterms:modified xsi:type="dcterms:W3CDTF">2020-05-06T23:26:58Z</dcterms:modified>
</cp:coreProperties>
</file>